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66" r:id="rId2"/>
    <p:sldId id="469" r:id="rId3"/>
    <p:sldId id="474" r:id="rId4"/>
    <p:sldId id="470" r:id="rId5"/>
    <p:sldId id="475" r:id="rId6"/>
    <p:sldId id="471" r:id="rId7"/>
    <p:sldId id="598" r:id="rId8"/>
    <p:sldId id="599" r:id="rId9"/>
    <p:sldId id="522" r:id="rId10"/>
    <p:sldId id="523" r:id="rId11"/>
    <p:sldId id="472" r:id="rId12"/>
    <p:sldId id="550" r:id="rId13"/>
    <p:sldId id="479" r:id="rId14"/>
    <p:sldId id="473" r:id="rId15"/>
    <p:sldId id="467" r:id="rId16"/>
    <p:sldId id="468" r:id="rId17"/>
    <p:sldId id="478" r:id="rId18"/>
  </p:sldIdLst>
  <p:sldSz cx="9144000" cy="6858000" type="screen4x3"/>
  <p:notesSz cx="6794500" cy="9906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006600"/>
    <a:srgbClr val="366092"/>
    <a:srgbClr val="315683"/>
    <a:srgbClr val="7C7CF0"/>
    <a:srgbClr val="0086EA"/>
    <a:srgbClr val="43AEFF"/>
    <a:srgbClr val="3B689F"/>
    <a:srgbClr val="199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14" autoAdjust="0"/>
    <p:restoredTop sz="72727" autoAdjust="0"/>
  </p:normalViewPr>
  <p:slideViewPr>
    <p:cSldViewPr>
      <p:cViewPr varScale="1">
        <p:scale>
          <a:sx n="67" d="100"/>
          <a:sy n="67" d="100"/>
        </p:scale>
        <p:origin x="153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12"/>
    </p:cViewPr>
  </p:sorterViewPr>
  <p:notesViewPr>
    <p:cSldViewPr>
      <p:cViewPr varScale="1">
        <p:scale>
          <a:sx n="51" d="100"/>
          <a:sy n="51"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4486" cy="494762"/>
          </a:xfrm>
          <a:prstGeom prst="rect">
            <a:avLst/>
          </a:prstGeom>
        </p:spPr>
        <p:txBody>
          <a:bodyPr vert="horz" lIns="95419" tIns="47709" rIns="95419" bIns="47709" rtlCol="0"/>
          <a:lstStyle>
            <a:lvl1pPr algn="l" eaLnBrk="1" hangingPunct="1">
              <a:defRPr sz="1300">
                <a:latin typeface="Arial" charset="0"/>
                <a:ea typeface="+mn-ea"/>
                <a:cs typeface="+mn-cs"/>
              </a:defRPr>
            </a:lvl1pPr>
          </a:lstStyle>
          <a:p>
            <a:pPr>
              <a:defRPr/>
            </a:pPr>
            <a:endParaRPr lang="de-DE"/>
          </a:p>
        </p:txBody>
      </p:sp>
      <p:sp>
        <p:nvSpPr>
          <p:cNvPr id="3" name="Datumsplatzhalter 2"/>
          <p:cNvSpPr>
            <a:spLocks noGrp="1"/>
          </p:cNvSpPr>
          <p:nvPr>
            <p:ph type="dt" idx="1"/>
          </p:nvPr>
        </p:nvSpPr>
        <p:spPr>
          <a:xfrm>
            <a:off x="3848496" y="1"/>
            <a:ext cx="2944486" cy="494762"/>
          </a:xfrm>
          <a:prstGeom prst="rect">
            <a:avLst/>
          </a:prstGeom>
        </p:spPr>
        <p:txBody>
          <a:bodyPr vert="horz" wrap="square" lIns="95419" tIns="47709" rIns="95419" bIns="47709" numCol="1" anchor="t" anchorCtr="0" compatLnSpc="1">
            <a:prstTxWarp prst="textNoShape">
              <a:avLst/>
            </a:prstTxWarp>
          </a:bodyPr>
          <a:lstStyle>
            <a:lvl1pPr algn="r" eaLnBrk="1" hangingPunct="1">
              <a:defRPr sz="1300">
                <a:latin typeface="Arial" charset="0"/>
              </a:defRPr>
            </a:lvl1pPr>
          </a:lstStyle>
          <a:p>
            <a:pPr>
              <a:defRPr/>
            </a:pPr>
            <a:fld id="{54D2B2D9-BBA5-4DEE-8B40-807A3E85E975}" type="datetimeFigureOut">
              <a:rPr lang="de-DE"/>
              <a:pPr>
                <a:defRPr/>
              </a:pPr>
              <a:t>25.06.2015</a:t>
            </a:fld>
            <a:endParaRPr lang="de-DE"/>
          </a:p>
        </p:txBody>
      </p:sp>
      <p:sp>
        <p:nvSpPr>
          <p:cNvPr id="4" name="Folienbildplatzhalt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5419" tIns="47709" rIns="95419" bIns="47709" rtlCol="0" anchor="ctr"/>
          <a:lstStyle/>
          <a:p>
            <a:pPr lvl="0"/>
            <a:endParaRPr lang="de-DE" noProof="0" smtClean="0"/>
          </a:p>
        </p:txBody>
      </p:sp>
      <p:sp>
        <p:nvSpPr>
          <p:cNvPr id="5" name="Notizenplatzhalter 4"/>
          <p:cNvSpPr>
            <a:spLocks noGrp="1"/>
          </p:cNvSpPr>
          <p:nvPr>
            <p:ph type="body" sz="quarter" idx="3"/>
          </p:nvPr>
        </p:nvSpPr>
        <p:spPr>
          <a:xfrm>
            <a:off x="679146" y="4704851"/>
            <a:ext cx="5436208" cy="4457469"/>
          </a:xfrm>
          <a:prstGeom prst="rect">
            <a:avLst/>
          </a:prstGeom>
        </p:spPr>
        <p:txBody>
          <a:bodyPr vert="horz" wrap="square" lIns="95419" tIns="47709" rIns="95419" bIns="47709" numCol="1" anchor="t" anchorCtr="0" compatLnSpc="1">
            <a:prstTxWarp prst="textNoShape">
              <a:avLst/>
            </a:prstTxWarp>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09702"/>
            <a:ext cx="2944486" cy="494762"/>
          </a:xfrm>
          <a:prstGeom prst="rect">
            <a:avLst/>
          </a:prstGeom>
        </p:spPr>
        <p:txBody>
          <a:bodyPr vert="horz" lIns="95419" tIns="47709" rIns="95419" bIns="47709" rtlCol="0" anchor="b"/>
          <a:lstStyle>
            <a:lvl1pPr algn="l" eaLnBrk="1" hangingPunct="1">
              <a:defRPr sz="1300">
                <a:latin typeface="Arial" charset="0"/>
                <a:ea typeface="+mn-ea"/>
                <a:cs typeface="+mn-cs"/>
              </a:defRPr>
            </a:lvl1pPr>
          </a:lstStyle>
          <a:p>
            <a:pPr>
              <a:defRPr/>
            </a:pPr>
            <a:endParaRPr lang="de-DE"/>
          </a:p>
        </p:txBody>
      </p:sp>
      <p:sp>
        <p:nvSpPr>
          <p:cNvPr id="7" name="Foliennummernplatzhalter 6"/>
          <p:cNvSpPr>
            <a:spLocks noGrp="1"/>
          </p:cNvSpPr>
          <p:nvPr>
            <p:ph type="sldNum" sz="quarter" idx="5"/>
          </p:nvPr>
        </p:nvSpPr>
        <p:spPr>
          <a:xfrm>
            <a:off x="3848496" y="9409702"/>
            <a:ext cx="2944486" cy="494762"/>
          </a:xfrm>
          <a:prstGeom prst="rect">
            <a:avLst/>
          </a:prstGeom>
        </p:spPr>
        <p:txBody>
          <a:bodyPr vert="horz" wrap="square" lIns="95419" tIns="47709" rIns="95419" bIns="47709" numCol="1" anchor="b" anchorCtr="0" compatLnSpc="1">
            <a:prstTxWarp prst="textNoShape">
              <a:avLst/>
            </a:prstTxWarp>
          </a:bodyPr>
          <a:lstStyle>
            <a:lvl1pPr algn="r" eaLnBrk="1" hangingPunct="1">
              <a:defRPr sz="1300"/>
            </a:lvl1pPr>
          </a:lstStyle>
          <a:p>
            <a:pPr>
              <a:defRPr/>
            </a:pPr>
            <a:fld id="{82A748EE-E30B-4CF2-A78C-9F7337CFE101}" type="slidenum">
              <a:rPr lang="de-DE"/>
              <a:pPr>
                <a:defRPr/>
              </a:pPr>
              <a:t>‹Nr.›</a:t>
            </a:fld>
            <a:endParaRPr lang="de-DE"/>
          </a:p>
        </p:txBody>
      </p:sp>
    </p:spTree>
    <p:extLst>
      <p:ext uri="{BB962C8B-B14F-4D97-AF65-F5344CB8AC3E}">
        <p14:creationId xmlns:p14="http://schemas.microsoft.com/office/powerpoint/2010/main" val="3097894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0890" eaLnBrk="1" fontAlgn="auto" hangingPunct="1">
              <a:spcBef>
                <a:spcPts val="0"/>
              </a:spcBef>
              <a:spcAft>
                <a:spcPts val="0"/>
              </a:spcAft>
              <a:defRPr/>
            </a:pPr>
            <a:r>
              <a:rPr lang="de-DE" sz="1900" b="1" dirty="0">
                <a:solidFill>
                  <a:prstClr val="black"/>
                </a:solidFill>
              </a:rPr>
              <a:t>Aufgabe für </a:t>
            </a:r>
            <a:r>
              <a:rPr lang="de-DE" sz="1900" b="1" dirty="0" err="1">
                <a:solidFill>
                  <a:prstClr val="black"/>
                </a:solidFill>
              </a:rPr>
              <a:t>TeilnehmerInnen</a:t>
            </a:r>
            <a:r>
              <a:rPr lang="de-DE" sz="1900" b="1" dirty="0">
                <a:solidFill>
                  <a:prstClr val="black"/>
                </a:solidFill>
              </a:rPr>
              <a:t>:</a:t>
            </a:r>
          </a:p>
          <a:p>
            <a:pPr defTabSz="880890" eaLnBrk="1" fontAlgn="auto" hangingPunct="1">
              <a:spcBef>
                <a:spcPts val="0"/>
              </a:spcBef>
              <a:spcAft>
                <a:spcPts val="0"/>
              </a:spcAft>
              <a:defRPr/>
            </a:pPr>
            <a:r>
              <a:rPr lang="de-DE" sz="1700" dirty="0">
                <a:solidFill>
                  <a:prstClr val="black"/>
                </a:solidFill>
              </a:rPr>
              <a:t>Im Folgenden werden die einzelnen Leitfragen behandelt. Die </a:t>
            </a:r>
            <a:r>
              <a:rPr lang="de-DE" sz="1700" dirty="0" err="1">
                <a:solidFill>
                  <a:prstClr val="black"/>
                </a:solidFill>
              </a:rPr>
              <a:t>TeilnehmerInnen</a:t>
            </a:r>
            <a:r>
              <a:rPr lang="de-DE" sz="1700" dirty="0">
                <a:solidFill>
                  <a:prstClr val="black"/>
                </a:solidFill>
              </a:rPr>
              <a:t> erhalten eine Tabelle mit den Leitfragen und sollen zunächst darüber reflektieren, wie sie </a:t>
            </a:r>
            <a:r>
              <a:rPr lang="de-DE" sz="1700">
                <a:solidFill>
                  <a:prstClr val="black"/>
                </a:solidFill>
              </a:rPr>
              <a:t>die Fragen </a:t>
            </a:r>
            <a:r>
              <a:rPr lang="de-DE" sz="1700" dirty="0">
                <a:solidFill>
                  <a:prstClr val="black"/>
                </a:solidFill>
              </a:rPr>
              <a:t>für sich beantworten würden</a:t>
            </a:r>
            <a:r>
              <a:rPr lang="de-DE" sz="1700">
                <a:solidFill>
                  <a:prstClr val="black"/>
                </a:solidFill>
              </a:rPr>
              <a:t>. Diese werden im </a:t>
            </a:r>
            <a:r>
              <a:rPr lang="de-DE" sz="1700" dirty="0">
                <a:solidFill>
                  <a:prstClr val="black"/>
                </a:solidFill>
              </a:rPr>
              <a:t>Anschluss im Plenum besprochen. </a:t>
            </a:r>
          </a:p>
        </p:txBody>
      </p:sp>
      <p:sp>
        <p:nvSpPr>
          <p:cNvPr id="409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3C1BB11-3144-4B50-BA82-7E150371EA72}" type="slidenum">
              <a:rPr lang="de-DE" sz="1300">
                <a:latin typeface="Arial" panose="020B0604020202020204" pitchFamily="34" charset="0"/>
              </a:rPr>
              <a:pPr>
                <a:spcBef>
                  <a:spcPct val="0"/>
                </a:spcBef>
              </a:pPr>
              <a:t>1</a:t>
            </a:fld>
            <a:endParaRPr lang="de-DE" sz="1300">
              <a:latin typeface="Arial" panose="020B0604020202020204" pitchFamily="34" charset="0"/>
            </a:endParaRPr>
          </a:p>
        </p:txBody>
      </p:sp>
    </p:spTree>
    <p:extLst>
      <p:ext uri="{BB962C8B-B14F-4D97-AF65-F5344CB8AC3E}">
        <p14:creationId xmlns:p14="http://schemas.microsoft.com/office/powerpoint/2010/main" val="394760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lvl="0"/>
            <a:r>
              <a:rPr lang="de-DE" dirty="0" smtClean="0">
                <a:solidFill>
                  <a:prstClr val="black"/>
                </a:solidFill>
              </a:rPr>
              <a:t>Vergleichen welche der Sprachlichen Fähigkeiten bereits im Warm-up durch die TN genannt wurden </a:t>
            </a:r>
            <a:r>
              <a:rPr lang="de-DE" dirty="0" smtClean="0">
                <a:solidFill>
                  <a:prstClr val="black"/>
                </a:solidFill>
                <a:sym typeface="Wingdings" pitchFamily="2" charset="2"/>
              </a:rPr>
              <a:t> ggf. Ergänzen oder kurz ansprechen, welche Qualifikationen nicht genannt wurden (warum?)</a:t>
            </a:r>
            <a:endParaRPr lang="de-DE" dirty="0" smtClean="0">
              <a:solidFill>
                <a:prstClr val="black"/>
              </a:solidFill>
            </a:endParaRPr>
          </a:p>
          <a:p>
            <a:endParaRPr lang="de-DE" dirty="0" smtClean="0"/>
          </a:p>
          <a:p>
            <a:r>
              <a:rPr lang="de-DE" dirty="0" smtClean="0"/>
              <a:t>Die Basisqualifikationen nur anschneiden </a:t>
            </a:r>
            <a:r>
              <a:rPr lang="en-US" dirty="0" smtClean="0"/>
              <a:t>um </a:t>
            </a:r>
            <a:r>
              <a:rPr lang="en-US" dirty="0" err="1" smtClean="0"/>
              <a:t>einen</a:t>
            </a:r>
            <a:r>
              <a:rPr lang="en-US" dirty="0" smtClean="0"/>
              <a:t> </a:t>
            </a:r>
            <a:r>
              <a:rPr lang="en-US" dirty="0" err="1" smtClean="0"/>
              <a:t>Eindruck</a:t>
            </a:r>
            <a:r>
              <a:rPr lang="en-US" dirty="0" smtClean="0"/>
              <a:t> </a:t>
            </a:r>
            <a:r>
              <a:rPr lang="en-US" dirty="0" err="1" smtClean="0"/>
              <a:t>davon</a:t>
            </a:r>
            <a:r>
              <a:rPr lang="en-US" dirty="0" smtClean="0"/>
              <a:t> </a:t>
            </a:r>
            <a:r>
              <a:rPr lang="en-US" dirty="0" err="1" smtClean="0"/>
              <a:t>zu</a:t>
            </a:r>
            <a:r>
              <a:rPr lang="en-US" dirty="0" smtClean="0"/>
              <a:t> </a:t>
            </a:r>
            <a:r>
              <a:rPr lang="en-US" dirty="0" err="1" smtClean="0"/>
              <a:t>erhalten</a:t>
            </a:r>
            <a:r>
              <a:rPr lang="en-US" dirty="0" smtClean="0"/>
              <a:t>, </a:t>
            </a:r>
            <a:r>
              <a:rPr lang="en-US" dirty="0" err="1" smtClean="0"/>
              <a:t>dass</a:t>
            </a:r>
            <a:r>
              <a:rPr lang="en-US" dirty="0" smtClean="0"/>
              <a:t> </a:t>
            </a:r>
            <a:r>
              <a:rPr lang="en-US" dirty="0" err="1" smtClean="0"/>
              <a:t>Sprache</a:t>
            </a:r>
            <a:r>
              <a:rPr lang="en-US" dirty="0" smtClean="0"/>
              <a:t> </a:t>
            </a:r>
            <a:r>
              <a:rPr lang="en-US" dirty="0" err="1" smtClean="0"/>
              <a:t>mehr</a:t>
            </a:r>
            <a:r>
              <a:rPr lang="en-US" dirty="0" smtClean="0"/>
              <a:t> </a:t>
            </a:r>
            <a:r>
              <a:rPr lang="en-US" dirty="0" err="1" smtClean="0"/>
              <a:t>als</a:t>
            </a:r>
            <a:r>
              <a:rPr lang="en-US" dirty="0" smtClean="0"/>
              <a:t> </a:t>
            </a:r>
            <a:r>
              <a:rPr lang="en-US" dirty="0" err="1" smtClean="0"/>
              <a:t>nur</a:t>
            </a:r>
            <a:r>
              <a:rPr lang="en-US" dirty="0" smtClean="0"/>
              <a:t> </a:t>
            </a:r>
            <a:r>
              <a:rPr lang="en-US" dirty="0" err="1" smtClean="0"/>
              <a:t>Wortschatz</a:t>
            </a:r>
            <a:r>
              <a:rPr lang="en-US" dirty="0" smtClean="0"/>
              <a:t> und Grammatik </a:t>
            </a:r>
            <a:r>
              <a:rPr lang="en-US" dirty="0" err="1" smtClean="0"/>
              <a:t>ist</a:t>
            </a:r>
            <a:r>
              <a:rPr lang="en-US" dirty="0" smtClean="0"/>
              <a:t>. </a:t>
            </a:r>
          </a:p>
          <a:p>
            <a:endParaRPr lang="de-DE" dirty="0" smtClean="0"/>
          </a:p>
          <a:p>
            <a:r>
              <a:rPr lang="de-DE" dirty="0" smtClean="0"/>
              <a:t>Praktische Beispiele zu den einzelnen Teilqualifikationen aufführen </a:t>
            </a:r>
            <a:r>
              <a:rPr lang="de-DE" dirty="0" smtClean="0">
                <a:sym typeface="Wingdings" pitchFamily="2" charset="2"/>
              </a:rPr>
              <a:t> Fachbegriffe erklären </a:t>
            </a:r>
          </a:p>
          <a:p>
            <a:pPr lvl="0" algn="just">
              <a:lnSpc>
                <a:spcPct val="150000"/>
              </a:lnSpc>
              <a:spcAft>
                <a:spcPts val="0"/>
              </a:spcAft>
            </a:pPr>
            <a:r>
              <a:rPr lang="de-DE" dirty="0" smtClean="0">
                <a:ea typeface="Times New Roman"/>
                <a:cs typeface="Times New Roman"/>
              </a:rPr>
              <a:t>Welche sprachlichen Teilbereiche gibt es </a:t>
            </a:r>
            <a:r>
              <a:rPr lang="de-DE" b="1" dirty="0" smtClean="0">
                <a:ea typeface="Times New Roman"/>
                <a:cs typeface="Times New Roman"/>
              </a:rPr>
              <a:t>(Basisqualifikationen</a:t>
            </a:r>
            <a:r>
              <a:rPr lang="de-DE" sz="900" b="1" dirty="0" smtClean="0">
                <a:ea typeface="Times New Roman"/>
                <a:cs typeface="Times New Roman"/>
              </a:rPr>
              <a:t> </a:t>
            </a:r>
            <a:r>
              <a:rPr lang="de-DE" b="1" dirty="0" smtClean="0">
                <a:ea typeface="Times New Roman"/>
                <a:cs typeface="Times New Roman"/>
              </a:rPr>
              <a:t> nach Ehlich):</a:t>
            </a:r>
            <a:endParaRPr lang="en-US" dirty="0" smtClean="0">
              <a:latin typeface="Trebuchet MS"/>
              <a:ea typeface="Times New Roman"/>
              <a:cs typeface="Times New Roman"/>
            </a:endParaRPr>
          </a:p>
          <a:p>
            <a:pPr marL="742950" lvl="1" indent="-285750" algn="just">
              <a:lnSpc>
                <a:spcPct val="150000"/>
              </a:lnSpc>
              <a:spcAft>
                <a:spcPts val="0"/>
              </a:spcAft>
              <a:buFont typeface="+mj-lt"/>
              <a:buAutoNum type="arabicPeriod"/>
            </a:pPr>
            <a:r>
              <a:rPr lang="de-DE" b="1" dirty="0" smtClean="0">
                <a:ea typeface="Times New Roman"/>
                <a:cs typeface="Times New Roman"/>
              </a:rPr>
              <a:t>Rezeptive und produktive phonetische Qualifikation </a:t>
            </a:r>
            <a:r>
              <a:rPr lang="de-DE" dirty="0" smtClean="0">
                <a:ea typeface="Times New Roman"/>
                <a:cs typeface="Times New Roman"/>
              </a:rPr>
              <a:t>(Lautunterscheidung und –produktion)</a:t>
            </a:r>
            <a:endParaRPr lang="en-US" dirty="0" smtClean="0">
              <a:latin typeface="Trebuchet MS"/>
              <a:ea typeface="Times New Roman"/>
              <a:cs typeface="Times New Roman"/>
            </a:endParaRPr>
          </a:p>
          <a:p>
            <a:pPr marL="742950" lvl="1" indent="-285750" algn="just">
              <a:lnSpc>
                <a:spcPct val="150000"/>
              </a:lnSpc>
              <a:spcAft>
                <a:spcPts val="0"/>
              </a:spcAft>
              <a:buFont typeface="+mj-lt"/>
              <a:buAutoNum type="arabicPeriod"/>
            </a:pPr>
            <a:r>
              <a:rPr lang="de-DE" b="1" dirty="0" smtClean="0">
                <a:ea typeface="Times New Roman"/>
                <a:cs typeface="Times New Roman"/>
              </a:rPr>
              <a:t>Pragmatische Qualifikation I &amp; II </a:t>
            </a:r>
            <a:r>
              <a:rPr lang="de-DE" dirty="0" smtClean="0">
                <a:ea typeface="Times New Roman"/>
                <a:cs typeface="Times New Roman"/>
              </a:rPr>
              <a:t>(angemessener Einsatz von Sprache)</a:t>
            </a:r>
            <a:endParaRPr lang="en-US" dirty="0" smtClean="0">
              <a:latin typeface="Trebuchet MS"/>
              <a:ea typeface="Times New Roman"/>
              <a:cs typeface="Times New Roman"/>
            </a:endParaRPr>
          </a:p>
          <a:p>
            <a:pPr marL="742950" lvl="1" indent="-285750" algn="just">
              <a:lnSpc>
                <a:spcPct val="150000"/>
              </a:lnSpc>
              <a:spcAft>
                <a:spcPts val="0"/>
              </a:spcAft>
              <a:buFont typeface="+mj-lt"/>
              <a:buAutoNum type="arabicPeriod"/>
            </a:pPr>
            <a:r>
              <a:rPr lang="de-DE" b="1" dirty="0" smtClean="0">
                <a:ea typeface="Times New Roman"/>
                <a:cs typeface="Times New Roman"/>
              </a:rPr>
              <a:t>Semantische Qualifikation </a:t>
            </a:r>
            <a:r>
              <a:rPr lang="de-DE" dirty="0" smtClean="0">
                <a:ea typeface="Times New Roman"/>
                <a:cs typeface="Times New Roman"/>
              </a:rPr>
              <a:t>(Zuordnung Ausdruck – Bezeichnetes)</a:t>
            </a:r>
            <a:endParaRPr lang="en-US" dirty="0" smtClean="0">
              <a:latin typeface="Trebuchet MS"/>
              <a:ea typeface="Times New Roman"/>
              <a:cs typeface="Times New Roman"/>
            </a:endParaRPr>
          </a:p>
          <a:p>
            <a:pPr marL="742950" lvl="1" indent="-285750" algn="just">
              <a:lnSpc>
                <a:spcPct val="150000"/>
              </a:lnSpc>
              <a:spcAft>
                <a:spcPts val="0"/>
              </a:spcAft>
              <a:buFont typeface="+mj-lt"/>
              <a:buAutoNum type="arabicPeriod"/>
            </a:pPr>
            <a:r>
              <a:rPr lang="de-DE" b="1" dirty="0" smtClean="0">
                <a:ea typeface="Times New Roman"/>
                <a:cs typeface="Times New Roman"/>
              </a:rPr>
              <a:t>Morphologische – syntaktische Qualifikation </a:t>
            </a:r>
            <a:r>
              <a:rPr lang="de-DE" dirty="0" smtClean="0">
                <a:ea typeface="Times New Roman"/>
                <a:cs typeface="Times New Roman"/>
              </a:rPr>
              <a:t>(komplexe sprachliche Strukturen verstehen und produzieren)</a:t>
            </a:r>
            <a:endParaRPr lang="en-US" dirty="0" smtClean="0">
              <a:latin typeface="Trebuchet MS"/>
              <a:ea typeface="Times New Roman"/>
              <a:cs typeface="Times New Roman"/>
            </a:endParaRPr>
          </a:p>
          <a:p>
            <a:pPr marL="742950" lvl="1" indent="-285750" algn="just">
              <a:lnSpc>
                <a:spcPct val="150000"/>
              </a:lnSpc>
              <a:spcAft>
                <a:spcPts val="0"/>
              </a:spcAft>
              <a:buFont typeface="+mj-lt"/>
              <a:buAutoNum type="arabicPeriod"/>
            </a:pPr>
            <a:r>
              <a:rPr lang="de-DE" b="1" dirty="0" smtClean="0">
                <a:ea typeface="Times New Roman"/>
                <a:cs typeface="Times New Roman"/>
              </a:rPr>
              <a:t>Diskursive Qualifikation </a:t>
            </a:r>
            <a:r>
              <a:rPr lang="de-DE" dirty="0" smtClean="0">
                <a:ea typeface="Times New Roman"/>
                <a:cs typeface="Times New Roman"/>
              </a:rPr>
              <a:t>(Kommunikation aufbauen können)</a:t>
            </a:r>
            <a:endParaRPr lang="en-US" dirty="0" smtClean="0">
              <a:latin typeface="Trebuchet MS"/>
              <a:ea typeface="Times New Roman"/>
              <a:cs typeface="Times New Roman"/>
            </a:endParaRPr>
          </a:p>
          <a:p>
            <a:pPr marL="742950" lvl="1" indent="-285750" algn="just">
              <a:lnSpc>
                <a:spcPct val="150000"/>
              </a:lnSpc>
              <a:spcAft>
                <a:spcPts val="0"/>
              </a:spcAft>
              <a:buFont typeface="+mj-lt"/>
              <a:buAutoNum type="arabicPeriod"/>
            </a:pPr>
            <a:r>
              <a:rPr lang="de-DE" b="1" dirty="0" smtClean="0">
                <a:ea typeface="Times New Roman"/>
                <a:cs typeface="Times New Roman"/>
              </a:rPr>
              <a:t>Literale Qualifikation </a:t>
            </a:r>
            <a:r>
              <a:rPr lang="de-DE" dirty="0" smtClean="0">
                <a:ea typeface="Times New Roman"/>
                <a:cs typeface="Times New Roman"/>
              </a:rPr>
              <a:t>(erkennen und produzieren von Schriftzeichen)</a:t>
            </a:r>
            <a:endParaRPr lang="en-US" dirty="0" smtClean="0">
              <a:latin typeface="Trebuchet MS"/>
              <a:ea typeface="Times New Roman"/>
              <a:cs typeface="Times New Roman"/>
            </a:endParaRPr>
          </a:p>
          <a:p>
            <a:pPr>
              <a:spcAft>
                <a:spcPts val="0"/>
              </a:spcAft>
            </a:pPr>
            <a:r>
              <a:rPr lang="de-DE" sz="1050" dirty="0" smtClean="0">
                <a:latin typeface="Trebuchet MS"/>
                <a:ea typeface="Times New Roman"/>
                <a:cs typeface="Times New Roman"/>
              </a:rPr>
              <a:t> </a:t>
            </a:r>
            <a:endParaRPr lang="de-DE" dirty="0" smtClean="0"/>
          </a:p>
        </p:txBody>
      </p:sp>
      <p:sp>
        <p:nvSpPr>
          <p:cNvPr id="512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B2C547-BEE2-4B1A-9F7E-78891F7836D7}" type="slidenum">
              <a:rPr lang="de-DE" sz="1300">
                <a:latin typeface="Arial" panose="020B0604020202020204" pitchFamily="34" charset="0"/>
              </a:rPr>
              <a:pPr>
                <a:spcBef>
                  <a:spcPct val="0"/>
                </a:spcBef>
              </a:pPr>
              <a:t>10</a:t>
            </a:fld>
            <a:endParaRPr lang="de-DE" sz="1300">
              <a:latin typeface="Arial" panose="020B0604020202020204" pitchFamily="34" charset="0"/>
            </a:endParaRPr>
          </a:p>
        </p:txBody>
      </p:sp>
    </p:spTree>
    <p:extLst>
      <p:ext uri="{BB962C8B-B14F-4D97-AF65-F5344CB8AC3E}">
        <p14:creationId xmlns:p14="http://schemas.microsoft.com/office/powerpoint/2010/main" val="58517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700" dirty="0"/>
          </a:p>
          <a:p>
            <a:r>
              <a:rPr lang="de-DE" sz="1700" dirty="0"/>
              <a:t> </a:t>
            </a:r>
          </a:p>
          <a:p>
            <a:endParaRPr lang="de-DE" sz="1700" dirty="0"/>
          </a:p>
          <a:p>
            <a:endParaRPr lang="en-US" sz="1700" dirty="0">
              <a:ea typeface="ＭＳ Ｐゴシック" panose="020B0600070205080204" pitchFamily="34" charset="-128"/>
            </a:endParaRPr>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F23C036-8127-4B70-88D3-0FAC3CEF09D8}" type="slidenum">
              <a:rPr lang="de-DE" sz="1300">
                <a:latin typeface="Arial" panose="020B0604020202020204" pitchFamily="34" charset="0"/>
              </a:rPr>
              <a:pPr>
                <a:spcBef>
                  <a:spcPct val="0"/>
                </a:spcBef>
              </a:pPr>
              <a:t>11</a:t>
            </a:fld>
            <a:endParaRPr lang="de-DE" sz="1300">
              <a:latin typeface="Arial" panose="020B0604020202020204" pitchFamily="34" charset="0"/>
            </a:endParaRPr>
          </a:p>
        </p:txBody>
      </p:sp>
    </p:spTree>
    <p:extLst>
      <p:ext uri="{BB962C8B-B14F-4D97-AF65-F5344CB8AC3E}">
        <p14:creationId xmlns:p14="http://schemas.microsoft.com/office/powerpoint/2010/main" val="672071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Das Thema Fachsprache anschneiden </a:t>
            </a:r>
            <a:r>
              <a:rPr lang="de-DE" dirty="0" smtClean="0">
                <a:sym typeface="Wingdings" pitchFamily="2" charset="2"/>
              </a:rPr>
              <a:t> gerade bei (älteren) Schulkindern reicht es nicht, allgemeinsprachliche Kompetenzen zu erheben, wenn man feststellen möchte, ob eine SchülerIn  in der Lage ist, den sprachlichen Anforderungen im Unterricht gerecht zu werden.</a:t>
            </a:r>
          </a:p>
          <a:p>
            <a:endParaRPr lang="de-DE" dirty="0" smtClean="0">
              <a:sym typeface="Wingdings" pitchFamily="2" charset="2"/>
            </a:endParaRPr>
          </a:p>
          <a:p>
            <a:r>
              <a:rPr lang="de-DE" dirty="0" smtClean="0">
                <a:sym typeface="Wingdings" pitchFamily="2" charset="2"/>
              </a:rPr>
              <a:t> Den LehrerInnen soll bewusst gemach werden, dass sich die Sprache außerhalb der Schule oder auch im einfachen mündlichen Gespräch von der schriftsprachlichen Bildungssprache unterscheidet  je nach Situation müssen sprachliche Äußerungen unterschiedlich bewertet werden</a:t>
            </a:r>
          </a:p>
          <a:p>
            <a:endParaRPr lang="de-DE" dirty="0"/>
          </a:p>
        </p:txBody>
      </p:sp>
      <p:sp>
        <p:nvSpPr>
          <p:cNvPr id="4" name="Slide Number Placeholder 3"/>
          <p:cNvSpPr>
            <a:spLocks noGrp="1"/>
          </p:cNvSpPr>
          <p:nvPr>
            <p:ph type="sldNum" sz="quarter" idx="10"/>
          </p:nvPr>
        </p:nvSpPr>
        <p:spPr/>
        <p:txBody>
          <a:bodyPr/>
          <a:lstStyle/>
          <a:p>
            <a:pPr>
              <a:defRPr/>
            </a:pPr>
            <a:fld id="{82A748EE-E30B-4CF2-A78C-9F7337CFE101}" type="slidenum">
              <a:rPr lang="de-DE" smtClean="0"/>
              <a:pPr>
                <a:defRPr/>
              </a:pPr>
              <a:t>12</a:t>
            </a:fld>
            <a:endParaRPr lang="de-DE"/>
          </a:p>
        </p:txBody>
      </p:sp>
    </p:spTree>
    <p:extLst>
      <p:ext uri="{BB962C8B-B14F-4D97-AF65-F5344CB8AC3E}">
        <p14:creationId xmlns:p14="http://schemas.microsoft.com/office/powerpoint/2010/main" val="3912310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0890" eaLnBrk="1" fontAlgn="auto" hangingPunct="1">
              <a:lnSpc>
                <a:spcPct val="170000"/>
              </a:lnSpc>
              <a:spcBef>
                <a:spcPct val="20000"/>
              </a:spcBef>
              <a:spcAft>
                <a:spcPts val="0"/>
              </a:spcAft>
              <a:defRPr/>
            </a:pPr>
            <a:r>
              <a:rPr lang="de-DE" sz="1300" b="1" dirty="0" err="1">
                <a:solidFill>
                  <a:prstClr val="black"/>
                </a:solidFill>
              </a:rPr>
              <a:t>Cummin</a:t>
            </a:r>
            <a:r>
              <a:rPr lang="de-DE" sz="1300" b="1" dirty="0">
                <a:solidFill>
                  <a:prstClr val="black"/>
                </a:solidFill>
              </a:rPr>
              <a:t> (1979):</a:t>
            </a:r>
            <a:endParaRPr lang="en-US" sz="1500" dirty="0">
              <a:solidFill>
                <a:prstClr val="black"/>
              </a:solidFill>
            </a:endParaRPr>
          </a:p>
          <a:p>
            <a:pPr marL="715723" lvl="1" indent="-275278" defTabSz="880890" eaLnBrk="1" fontAlgn="auto" hangingPunct="1">
              <a:lnSpc>
                <a:spcPct val="170000"/>
              </a:lnSpc>
              <a:spcBef>
                <a:spcPct val="20000"/>
              </a:spcBef>
              <a:spcAft>
                <a:spcPts val="0"/>
              </a:spcAft>
              <a:buFont typeface="Arial" pitchFamily="34" charset="0"/>
              <a:buChar char="–"/>
              <a:defRPr/>
            </a:pPr>
            <a:r>
              <a:rPr lang="de-DE" sz="1100" b="1" u="sng" dirty="0">
                <a:solidFill>
                  <a:prstClr val="black"/>
                </a:solidFill>
              </a:rPr>
              <a:t>BICS</a:t>
            </a:r>
            <a:r>
              <a:rPr lang="de-DE" sz="1100" b="1" dirty="0">
                <a:solidFill>
                  <a:prstClr val="black"/>
                </a:solidFill>
              </a:rPr>
              <a:t> (</a:t>
            </a:r>
            <a:r>
              <a:rPr lang="de-DE" sz="1100" b="1" dirty="0" err="1">
                <a:solidFill>
                  <a:prstClr val="black"/>
                </a:solidFill>
              </a:rPr>
              <a:t>basic</a:t>
            </a:r>
            <a:r>
              <a:rPr lang="de-DE" sz="1100" b="1" dirty="0">
                <a:solidFill>
                  <a:prstClr val="black"/>
                </a:solidFill>
              </a:rPr>
              <a:t> interpersonal </a:t>
            </a:r>
            <a:r>
              <a:rPr lang="de-DE" sz="1100" b="1" dirty="0" err="1">
                <a:solidFill>
                  <a:prstClr val="black"/>
                </a:solidFill>
              </a:rPr>
              <a:t>communicative</a:t>
            </a:r>
            <a:r>
              <a:rPr lang="de-DE" sz="1100" b="1" dirty="0">
                <a:solidFill>
                  <a:prstClr val="black"/>
                </a:solidFill>
              </a:rPr>
              <a:t> </a:t>
            </a:r>
            <a:r>
              <a:rPr lang="de-DE" sz="1100" b="1" dirty="0" err="1">
                <a:solidFill>
                  <a:prstClr val="black"/>
                </a:solidFill>
              </a:rPr>
              <a:t>skills</a:t>
            </a:r>
            <a:r>
              <a:rPr lang="de-DE" sz="1100" b="1" dirty="0">
                <a:solidFill>
                  <a:prstClr val="black"/>
                </a:solidFill>
              </a:rPr>
              <a:t>): </a:t>
            </a:r>
            <a:r>
              <a:rPr lang="de-DE" sz="1100" dirty="0">
                <a:solidFill>
                  <a:prstClr val="black"/>
                </a:solidFill>
              </a:rPr>
              <a:t>Fähigkeit sich mit einem begrenzten Wortschatz und sprachlichen Routinen mit Gesten und Mimik im Alltag zu verständigen --&gt; Schlüsselwörter </a:t>
            </a:r>
            <a:endParaRPr lang="en-US" sz="1400" dirty="0">
              <a:solidFill>
                <a:prstClr val="black"/>
              </a:solidFill>
            </a:endParaRPr>
          </a:p>
          <a:p>
            <a:pPr marL="715723" lvl="1" indent="-275278" defTabSz="880890" eaLnBrk="1" fontAlgn="auto" hangingPunct="1">
              <a:lnSpc>
                <a:spcPct val="170000"/>
              </a:lnSpc>
              <a:spcBef>
                <a:spcPct val="20000"/>
              </a:spcBef>
              <a:spcAft>
                <a:spcPts val="0"/>
              </a:spcAft>
              <a:buFont typeface="Arial" pitchFamily="34" charset="0"/>
              <a:buChar char="–"/>
              <a:defRPr/>
            </a:pPr>
            <a:r>
              <a:rPr lang="de-DE" sz="1100" b="1" u="sng" dirty="0">
                <a:solidFill>
                  <a:prstClr val="black"/>
                </a:solidFill>
              </a:rPr>
              <a:t>CALP</a:t>
            </a:r>
            <a:r>
              <a:rPr lang="de-DE" sz="1100" b="1" dirty="0">
                <a:solidFill>
                  <a:prstClr val="black"/>
                </a:solidFill>
              </a:rPr>
              <a:t> (</a:t>
            </a:r>
            <a:r>
              <a:rPr lang="de-DE" sz="1100" b="1" dirty="0" err="1">
                <a:solidFill>
                  <a:prstClr val="black"/>
                </a:solidFill>
              </a:rPr>
              <a:t>cognitive</a:t>
            </a:r>
            <a:r>
              <a:rPr lang="de-DE" sz="1100" b="1" dirty="0">
                <a:solidFill>
                  <a:prstClr val="black"/>
                </a:solidFill>
              </a:rPr>
              <a:t> </a:t>
            </a:r>
            <a:r>
              <a:rPr lang="de-DE" sz="1100" b="1" dirty="0" err="1">
                <a:solidFill>
                  <a:prstClr val="black"/>
                </a:solidFill>
              </a:rPr>
              <a:t>academic</a:t>
            </a:r>
            <a:r>
              <a:rPr lang="de-DE" sz="1100" b="1" dirty="0">
                <a:solidFill>
                  <a:prstClr val="black"/>
                </a:solidFill>
              </a:rPr>
              <a:t> </a:t>
            </a:r>
            <a:r>
              <a:rPr lang="de-DE" sz="1100" b="1" dirty="0" err="1">
                <a:solidFill>
                  <a:prstClr val="black"/>
                </a:solidFill>
              </a:rPr>
              <a:t>language</a:t>
            </a:r>
            <a:r>
              <a:rPr lang="de-DE" sz="1100" b="1" dirty="0">
                <a:solidFill>
                  <a:prstClr val="black"/>
                </a:solidFill>
              </a:rPr>
              <a:t> </a:t>
            </a:r>
            <a:r>
              <a:rPr lang="de-DE" sz="1100" b="1" dirty="0" err="1">
                <a:solidFill>
                  <a:prstClr val="black"/>
                </a:solidFill>
              </a:rPr>
              <a:t>proficiency</a:t>
            </a:r>
            <a:r>
              <a:rPr lang="de-DE" sz="1100" b="1" dirty="0">
                <a:solidFill>
                  <a:prstClr val="black"/>
                </a:solidFill>
              </a:rPr>
              <a:t> ): </a:t>
            </a:r>
            <a:r>
              <a:rPr lang="de-DE" sz="1100" dirty="0">
                <a:solidFill>
                  <a:prstClr val="black"/>
                </a:solidFill>
              </a:rPr>
              <a:t>Fähigkeit grundlegende Merkmale von Morphologie und Syntax beachten zu können (Grammatikwissen), Wissen über Sprache --&gt; wichtig für Schule</a:t>
            </a:r>
          </a:p>
          <a:p>
            <a:pPr marL="440445" lvl="1" defTabSz="880890" eaLnBrk="1" fontAlgn="auto" hangingPunct="1">
              <a:lnSpc>
                <a:spcPct val="170000"/>
              </a:lnSpc>
              <a:spcBef>
                <a:spcPct val="20000"/>
              </a:spcBef>
              <a:spcAft>
                <a:spcPts val="0"/>
              </a:spcAft>
              <a:defRPr/>
            </a:pPr>
            <a:endParaRPr lang="de-DE" sz="1100" dirty="0">
              <a:solidFill>
                <a:prstClr val="black"/>
              </a:solidFill>
            </a:endParaRPr>
          </a:p>
          <a:p>
            <a:pPr defTabSz="880890" eaLnBrk="1" fontAlgn="auto" hangingPunct="1">
              <a:spcBef>
                <a:spcPts val="0"/>
              </a:spcBef>
              <a:spcAft>
                <a:spcPts val="0"/>
              </a:spcAft>
              <a:defRPr/>
            </a:pPr>
            <a:r>
              <a:rPr lang="de-DE" dirty="0">
                <a:solidFill>
                  <a:prstClr val="black"/>
                </a:solidFill>
              </a:rPr>
              <a:t>Das Thema Fachsprache anschneiden </a:t>
            </a:r>
            <a:r>
              <a:rPr lang="de-DE" dirty="0">
                <a:solidFill>
                  <a:prstClr val="black"/>
                </a:solidFill>
                <a:sym typeface="Wingdings" pitchFamily="2" charset="2"/>
              </a:rPr>
              <a:t></a:t>
            </a:r>
            <a:r>
              <a:rPr lang="de-DE" dirty="0">
                <a:solidFill>
                  <a:prstClr val="black"/>
                </a:solidFill>
              </a:rPr>
              <a:t> gerade bei (älteren) Schulkindern reicht es nicht, allgemeinsprachliche Kompetenzen zu erheben, wenn man feststellen möchte, ob ein Lerner in der Lage ist, den sprachlichen Anforderungen im Unterricht gerecht zu werden.</a:t>
            </a:r>
          </a:p>
          <a:p>
            <a:pPr defTabSz="880890" eaLnBrk="1" fontAlgn="auto" hangingPunct="1">
              <a:spcBef>
                <a:spcPts val="0"/>
              </a:spcBef>
              <a:spcAft>
                <a:spcPts val="0"/>
              </a:spcAft>
              <a:defRPr/>
            </a:pPr>
            <a:endParaRPr lang="de-DE" dirty="0">
              <a:solidFill>
                <a:prstClr val="black"/>
              </a:solidFill>
            </a:endParaRPr>
          </a:p>
          <a:p>
            <a:pPr defTabSz="880890" eaLnBrk="1" fontAlgn="auto" hangingPunct="1">
              <a:spcBef>
                <a:spcPts val="0"/>
              </a:spcBef>
              <a:spcAft>
                <a:spcPts val="0"/>
              </a:spcAft>
              <a:defRPr/>
            </a:pPr>
            <a:r>
              <a:rPr lang="de-DE" dirty="0">
                <a:solidFill>
                  <a:prstClr val="black"/>
                </a:solidFill>
                <a:sym typeface="Wingdings" pitchFamily="2" charset="2"/>
              </a:rPr>
              <a:t> </a:t>
            </a:r>
            <a:r>
              <a:rPr lang="de-DE" dirty="0">
                <a:solidFill>
                  <a:prstClr val="black"/>
                </a:solidFill>
              </a:rPr>
              <a:t>Den </a:t>
            </a:r>
            <a:r>
              <a:rPr lang="de-DE" dirty="0" err="1">
                <a:solidFill>
                  <a:prstClr val="black"/>
                </a:solidFill>
              </a:rPr>
              <a:t>LehrerInnen</a:t>
            </a:r>
            <a:r>
              <a:rPr lang="de-DE" dirty="0">
                <a:solidFill>
                  <a:prstClr val="black"/>
                </a:solidFill>
              </a:rPr>
              <a:t> soll bewusst gemach werden, dass sich die Sprache außerhalb der Schule oder auch im einfachen mündlichen Gespräch von der schriftsprachlichen Bildungssprache unterscheidet </a:t>
            </a:r>
            <a:r>
              <a:rPr lang="de-DE" dirty="0">
                <a:solidFill>
                  <a:prstClr val="black"/>
                </a:solidFill>
                <a:sym typeface="Wingdings" pitchFamily="2" charset="2"/>
              </a:rPr>
              <a:t></a:t>
            </a:r>
            <a:r>
              <a:rPr lang="de-DE" dirty="0">
                <a:solidFill>
                  <a:prstClr val="black"/>
                </a:solidFill>
              </a:rPr>
              <a:t> je nach Situation müssen sprachliche Äußerungen unterschiedlich bewertet werden</a:t>
            </a:r>
          </a:p>
          <a:p>
            <a:pPr marL="440445" lvl="1" defTabSz="880890" eaLnBrk="1" fontAlgn="auto" hangingPunct="1">
              <a:lnSpc>
                <a:spcPct val="170000"/>
              </a:lnSpc>
              <a:spcBef>
                <a:spcPct val="20000"/>
              </a:spcBef>
              <a:spcAft>
                <a:spcPts val="0"/>
              </a:spcAft>
              <a:defRPr/>
            </a:pPr>
            <a:endParaRPr lang="de-DE" sz="1100" dirty="0">
              <a:solidFill>
                <a:prstClr val="black"/>
              </a:solidFill>
            </a:endParaRPr>
          </a:p>
          <a:p>
            <a:pPr eaLnBrk="1" hangingPunct="1">
              <a:lnSpc>
                <a:spcPct val="170000"/>
              </a:lnSpc>
              <a:spcBef>
                <a:spcPct val="20000"/>
              </a:spcBef>
            </a:pPr>
            <a:endParaRPr lang="de-DE" dirty="0" smtClean="0">
              <a:solidFill>
                <a:srgbClr val="000000"/>
              </a:solidFill>
              <a:ea typeface="ＭＳ Ｐゴシック" panose="020B0600070205080204" pitchFamily="34" charset="-128"/>
            </a:endParaRP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8DE9760-D5E9-4E95-898C-D00585FD5F20}" type="slidenum">
              <a:rPr lang="de-DE" sz="1300">
                <a:latin typeface="Arial" panose="020B0604020202020204" pitchFamily="34" charset="0"/>
              </a:rPr>
              <a:pPr>
                <a:spcBef>
                  <a:spcPct val="0"/>
                </a:spcBef>
              </a:pPr>
              <a:t>13</a:t>
            </a:fld>
            <a:endParaRPr lang="de-DE" sz="1300">
              <a:latin typeface="Arial" panose="020B0604020202020204" pitchFamily="34" charset="0"/>
            </a:endParaRPr>
          </a:p>
        </p:txBody>
      </p:sp>
    </p:spTree>
    <p:extLst>
      <p:ext uri="{BB962C8B-B14F-4D97-AF65-F5344CB8AC3E}">
        <p14:creationId xmlns:p14="http://schemas.microsoft.com/office/powerpoint/2010/main" val="415039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880890" rtl="0" eaLnBrk="1" fontAlgn="auto" latinLnBrk="0" hangingPunct="1">
              <a:lnSpc>
                <a:spcPct val="100000"/>
              </a:lnSpc>
              <a:spcBef>
                <a:spcPts val="0"/>
              </a:spcBef>
              <a:spcAft>
                <a:spcPts val="0"/>
              </a:spcAft>
              <a:buClrTx/>
              <a:buSzTx/>
              <a:buFontTx/>
              <a:buNone/>
              <a:tabLst/>
              <a:defRPr/>
            </a:pPr>
            <a:r>
              <a:rPr lang="de-DE" sz="1800" dirty="0" smtClean="0"/>
              <a:t>Die Teilnehmer reflektieren über die Ziele der Sprachstandserhebung und tragen ihre persöblichen Ergebnisse in der Tabelle ein. Die Ergebnisse werden dann kurz im Plenum zusammengetragen und diese durch weitere Informationen der nächsten Folien ergänzt.</a:t>
            </a:r>
          </a:p>
          <a:p>
            <a:pPr defTabSz="880890" eaLnBrk="1" fontAlgn="auto" hangingPunct="1">
              <a:spcBef>
                <a:spcPts val="0"/>
              </a:spcBef>
              <a:spcAft>
                <a:spcPts val="0"/>
              </a:spcAft>
              <a:defRPr/>
            </a:pPr>
            <a:endParaRPr lang="de-DE" sz="1700" dirty="0" smtClean="0">
              <a:solidFill>
                <a:prstClr val="black"/>
              </a:solidFill>
            </a:endParaRPr>
          </a:p>
          <a:p>
            <a:pPr defTabSz="880890" eaLnBrk="1" fontAlgn="auto" hangingPunct="1">
              <a:spcBef>
                <a:spcPts val="0"/>
              </a:spcBef>
              <a:spcAft>
                <a:spcPts val="0"/>
              </a:spcAft>
              <a:defRPr/>
            </a:pPr>
            <a:r>
              <a:rPr lang="de-DE" sz="1700" dirty="0" smtClean="0">
                <a:solidFill>
                  <a:prstClr val="black"/>
                </a:solidFill>
              </a:rPr>
              <a:t>Welche </a:t>
            </a:r>
            <a:r>
              <a:rPr lang="de-DE" sz="1700" dirty="0">
                <a:solidFill>
                  <a:prstClr val="black"/>
                </a:solidFill>
              </a:rPr>
              <a:t>Anforderungen an Erhebungsverfahren stellen die LehrerInnen in Hinblick auf die Praktikabilität? </a:t>
            </a:r>
          </a:p>
          <a:p>
            <a:pPr defTabSz="880890" eaLnBrk="1" fontAlgn="auto" hangingPunct="1">
              <a:spcBef>
                <a:spcPts val="0"/>
              </a:spcBef>
              <a:spcAft>
                <a:spcPts val="0"/>
              </a:spcAft>
              <a:defRPr/>
            </a:pPr>
            <a:endParaRPr lang="de-DE" sz="1700" dirty="0">
              <a:solidFill>
                <a:prstClr val="black"/>
              </a:solidFill>
            </a:endParaRPr>
          </a:p>
          <a:p>
            <a:pPr defTabSz="880890" eaLnBrk="1" fontAlgn="auto" hangingPunct="1">
              <a:spcBef>
                <a:spcPts val="0"/>
              </a:spcBef>
              <a:spcAft>
                <a:spcPts val="0"/>
              </a:spcAft>
              <a:defRPr/>
            </a:pPr>
            <a:r>
              <a:rPr lang="de-DE" sz="1700" dirty="0">
                <a:solidFill>
                  <a:prstClr val="black"/>
                </a:solidFill>
              </a:rPr>
              <a:t>Was muss ein Verfahren leisten, damit die TN es in ihrem Unterricht problemlos einsetzen könnten?</a:t>
            </a:r>
          </a:p>
          <a:p>
            <a:pPr defTabSz="880890" eaLnBrk="1" fontAlgn="auto" hangingPunct="1">
              <a:spcBef>
                <a:spcPts val="0"/>
              </a:spcBef>
              <a:spcAft>
                <a:spcPts val="0"/>
              </a:spcAft>
              <a:defRPr/>
            </a:pPr>
            <a:endParaRPr lang="de-DE" sz="1700" dirty="0">
              <a:solidFill>
                <a:prstClr val="black"/>
              </a:solidFill>
            </a:endParaRPr>
          </a:p>
          <a:p>
            <a:pPr defTabSz="880890" eaLnBrk="1" fontAlgn="auto" hangingPunct="1">
              <a:spcBef>
                <a:spcPts val="0"/>
              </a:spcBef>
              <a:spcAft>
                <a:spcPts val="0"/>
              </a:spcAft>
              <a:defRPr/>
            </a:pPr>
            <a:r>
              <a:rPr lang="de-DE" sz="1700" dirty="0">
                <a:solidFill>
                  <a:prstClr val="black"/>
                </a:solidFill>
              </a:rPr>
              <a:t>Welche Unterstützung (auf schulischer Ebene) erfahren die </a:t>
            </a:r>
            <a:r>
              <a:rPr lang="de-DE" sz="1700" dirty="0" err="1">
                <a:solidFill>
                  <a:prstClr val="black"/>
                </a:solidFill>
              </a:rPr>
              <a:t>LehrerInnen</a:t>
            </a:r>
            <a:r>
              <a:rPr lang="de-DE" sz="1700" dirty="0">
                <a:solidFill>
                  <a:prstClr val="black"/>
                </a:solidFill>
              </a:rPr>
              <a:t> bereits (z.B. Kooperation, Sprachberater,…) und welche wünschen sie sich noch?</a:t>
            </a:r>
            <a:endParaRPr lang="en-US" sz="1700" dirty="0">
              <a:solidFill>
                <a:prstClr val="black"/>
              </a:solidFill>
            </a:endParaRPr>
          </a:p>
          <a:p>
            <a:endParaRPr lang="de-DE" sz="1700" dirty="0"/>
          </a:p>
          <a:p>
            <a:endParaRPr lang="en-US" sz="1700" dirty="0">
              <a:ea typeface="ＭＳ Ｐゴシック" panose="020B0600070205080204" pitchFamily="34" charset="-128"/>
            </a:endParaRPr>
          </a:p>
        </p:txBody>
      </p:sp>
      <p:sp>
        <p:nvSpPr>
          <p:cNvPr id="614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20C1BA4-5182-4E33-89A1-950A83B22D31}" type="slidenum">
              <a:rPr lang="de-DE" sz="1300">
                <a:latin typeface="Arial" panose="020B0604020202020204" pitchFamily="34" charset="0"/>
              </a:rPr>
              <a:pPr>
                <a:spcBef>
                  <a:spcPct val="0"/>
                </a:spcBef>
              </a:pPr>
              <a:t>14</a:t>
            </a:fld>
            <a:endParaRPr lang="de-DE" sz="1300">
              <a:latin typeface="Arial" panose="020B0604020202020204" pitchFamily="34" charset="0"/>
            </a:endParaRPr>
          </a:p>
        </p:txBody>
      </p:sp>
    </p:spTree>
    <p:extLst>
      <p:ext uri="{BB962C8B-B14F-4D97-AF65-F5344CB8AC3E}">
        <p14:creationId xmlns:p14="http://schemas.microsoft.com/office/powerpoint/2010/main" val="4047083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700">
              <a:solidFill>
                <a:srgbClr val="000000"/>
              </a:solidFill>
              <a:ea typeface="ＭＳ Ｐゴシック" panose="020B0600070205080204" pitchFamily="34" charset="-128"/>
            </a:endParaRPr>
          </a:p>
        </p:txBody>
      </p:sp>
      <p:sp>
        <p:nvSpPr>
          <p:cNvPr id="634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86BEB2-C6A4-4FD5-9D42-5397B5DB7FBE}" type="slidenum">
              <a:rPr lang="de-DE" sz="1300">
                <a:latin typeface="Arial" panose="020B0604020202020204" pitchFamily="34" charset="0"/>
              </a:rPr>
              <a:pPr>
                <a:spcBef>
                  <a:spcPct val="0"/>
                </a:spcBef>
              </a:pPr>
              <a:t>15</a:t>
            </a:fld>
            <a:endParaRPr lang="de-DE" sz="1300">
              <a:latin typeface="Arial" panose="020B0604020202020204" pitchFamily="34" charset="0"/>
            </a:endParaRPr>
          </a:p>
        </p:txBody>
      </p:sp>
    </p:spTree>
    <p:extLst>
      <p:ext uri="{BB962C8B-B14F-4D97-AF65-F5344CB8AC3E}">
        <p14:creationId xmlns:p14="http://schemas.microsoft.com/office/powerpoint/2010/main" val="670694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sz="1800" b="1" dirty="0" smtClean="0">
                <a:solidFill>
                  <a:prstClr val="black"/>
                </a:solidFill>
              </a:rPr>
              <a:t>Methode: </a:t>
            </a:r>
            <a:r>
              <a:rPr lang="de-DE" sz="1800" dirty="0" smtClean="0">
                <a:solidFill>
                  <a:prstClr val="black"/>
                </a:solidFill>
              </a:rPr>
              <a:t>Austausch unter den TeilnehmerInnen</a:t>
            </a:r>
          </a:p>
          <a:p>
            <a:pPr lvl="0"/>
            <a:r>
              <a:rPr lang="de-DE" sz="1800" dirty="0" smtClean="0">
                <a:solidFill>
                  <a:prstClr val="black"/>
                </a:solidFill>
              </a:rPr>
              <a:t>Auf 5 Tischen liegt jeweils ein Plakat mit einer Leitfrage. Die TN gehen um die Tische herum und schreiben ihre persönlichen Kommentare auf die jeweiligen Plakate und können sich zudem die Kommentare der anderen TN anschauen. </a:t>
            </a:r>
            <a:endParaRPr lang="en-US" sz="1800" dirty="0" smtClean="0">
              <a:solidFill>
                <a:prstClr val="black"/>
              </a:solidFill>
            </a:endParaRPr>
          </a:p>
          <a:p>
            <a:pPr eaLnBrk="1" hangingPunct="1">
              <a:spcBef>
                <a:spcPct val="0"/>
              </a:spcBef>
            </a:pPr>
            <a:endParaRPr lang="en-US" sz="1700" dirty="0">
              <a:solidFill>
                <a:srgbClr val="000000"/>
              </a:solidFill>
              <a:ea typeface="ＭＳ Ｐゴシック" panose="020B0600070205080204" pitchFamily="34" charset="-128"/>
            </a:endParaRPr>
          </a:p>
        </p:txBody>
      </p:sp>
      <p:sp>
        <p:nvSpPr>
          <p:cNvPr id="675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DC1D74E-2D1C-4096-92F2-3093D32A900E}" type="slidenum">
              <a:rPr lang="de-DE" sz="1300">
                <a:latin typeface="Arial" panose="020B0604020202020204" pitchFamily="34" charset="0"/>
              </a:rPr>
              <a:pPr>
                <a:spcBef>
                  <a:spcPct val="0"/>
                </a:spcBef>
              </a:pPr>
              <a:t>16</a:t>
            </a:fld>
            <a:endParaRPr lang="de-DE" sz="1300">
              <a:latin typeface="Arial" panose="020B0604020202020204" pitchFamily="34" charset="0"/>
            </a:endParaRPr>
          </a:p>
        </p:txBody>
      </p:sp>
    </p:spTree>
    <p:extLst>
      <p:ext uri="{BB962C8B-B14F-4D97-AF65-F5344CB8AC3E}">
        <p14:creationId xmlns:p14="http://schemas.microsoft.com/office/powerpoint/2010/main" val="4134332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700">
              <a:solidFill>
                <a:srgbClr val="000000"/>
              </a:solidFill>
              <a:ea typeface="ＭＳ Ｐゴシック" panose="020B0600070205080204" pitchFamily="34" charset="-128"/>
            </a:endParaRPr>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75D7B2F-0603-4D24-95D3-0970952CE2F5}" type="slidenum">
              <a:rPr lang="de-DE" sz="1300">
                <a:latin typeface="Arial" panose="020B0604020202020204" pitchFamily="34" charset="0"/>
              </a:rPr>
              <a:pPr>
                <a:spcBef>
                  <a:spcPct val="0"/>
                </a:spcBef>
              </a:pPr>
              <a:t>17</a:t>
            </a:fld>
            <a:endParaRPr lang="de-DE" sz="1300">
              <a:latin typeface="Arial" panose="020B0604020202020204" pitchFamily="34" charset="0"/>
            </a:endParaRPr>
          </a:p>
        </p:txBody>
      </p:sp>
    </p:spTree>
    <p:extLst>
      <p:ext uri="{BB962C8B-B14F-4D97-AF65-F5344CB8AC3E}">
        <p14:creationId xmlns:p14="http://schemas.microsoft.com/office/powerpoint/2010/main" val="158760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800" dirty="0" smtClean="0"/>
              <a:t>Die Teilnehmer reflektieren über die Ziele der Sprachstandserhebung und tragen ihre persöblichen Ergebnisse in der Tabelle ein. Die Ergebnisse werden dann kurz im Plenum zusammengetragen und diese durch weitere Informationen der nächsten Folien ergänzt.</a:t>
            </a:r>
          </a:p>
          <a:p>
            <a:pPr>
              <a:defRPr/>
            </a:pPr>
            <a:endParaRPr lang="en-US" sz="1700" dirty="0">
              <a:ea typeface="ＭＳ Ｐゴシック" panose="020B0600070205080204" pitchFamily="34" charset="-128"/>
            </a:endParaRPr>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82E0C56-3625-4AE4-A088-2499B2E2A2C1}" type="slidenum">
              <a:rPr lang="de-DE" sz="1300">
                <a:latin typeface="Arial" panose="020B0604020202020204" pitchFamily="34" charset="0"/>
              </a:rPr>
              <a:pPr>
                <a:spcBef>
                  <a:spcPct val="0"/>
                </a:spcBef>
              </a:pPr>
              <a:t>2</a:t>
            </a:fld>
            <a:endParaRPr lang="de-DE" sz="1300">
              <a:latin typeface="Arial" panose="020B0604020202020204" pitchFamily="34" charset="0"/>
            </a:endParaRPr>
          </a:p>
        </p:txBody>
      </p:sp>
    </p:spTree>
    <p:extLst>
      <p:ext uri="{BB962C8B-B14F-4D97-AF65-F5344CB8AC3E}">
        <p14:creationId xmlns:p14="http://schemas.microsoft.com/office/powerpoint/2010/main" val="29796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700">
              <a:ea typeface="ＭＳ Ｐゴシック" panose="020B0600070205080204" pitchFamily="34" charset="-128"/>
            </a:endParaRPr>
          </a:p>
        </p:txBody>
      </p:sp>
      <p:sp>
        <p:nvSpPr>
          <p:cNvPr id="450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5475F4-0E40-4AA8-BCDD-697FFE804B3C}" type="slidenum">
              <a:rPr lang="de-DE" sz="1300">
                <a:latin typeface="Arial" panose="020B0604020202020204" pitchFamily="34" charset="0"/>
              </a:rPr>
              <a:pPr>
                <a:spcBef>
                  <a:spcPct val="0"/>
                </a:spcBef>
              </a:pPr>
              <a:t>3</a:t>
            </a:fld>
            <a:endParaRPr lang="de-DE" sz="1300">
              <a:latin typeface="Arial" panose="020B0604020202020204" pitchFamily="34" charset="0"/>
            </a:endParaRPr>
          </a:p>
        </p:txBody>
      </p:sp>
    </p:spTree>
    <p:extLst>
      <p:ext uri="{BB962C8B-B14F-4D97-AF65-F5344CB8AC3E}">
        <p14:creationId xmlns:p14="http://schemas.microsoft.com/office/powerpoint/2010/main" val="65575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700" dirty="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BC89F06-4B14-4A61-8A7A-E8DE1D185142}" type="slidenum">
              <a:rPr lang="de-DE" sz="1300">
                <a:latin typeface="Arial" panose="020B0604020202020204" pitchFamily="34" charset="0"/>
              </a:rPr>
              <a:pPr>
                <a:spcBef>
                  <a:spcPct val="0"/>
                </a:spcBef>
              </a:pPr>
              <a:t>4</a:t>
            </a:fld>
            <a:endParaRPr lang="de-DE" sz="1300">
              <a:latin typeface="Arial" panose="020B0604020202020204" pitchFamily="34" charset="0"/>
            </a:endParaRPr>
          </a:p>
        </p:txBody>
      </p:sp>
    </p:spTree>
    <p:extLst>
      <p:ext uri="{BB962C8B-B14F-4D97-AF65-F5344CB8AC3E}">
        <p14:creationId xmlns:p14="http://schemas.microsoft.com/office/powerpoint/2010/main" val="63687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700" dirty="0">
              <a:ea typeface="ＭＳ Ｐゴシック" panose="020B0600070205080204" pitchFamily="34" charset="-128"/>
            </a:endParaRPr>
          </a:p>
        </p:txBody>
      </p:sp>
      <p:sp>
        <p:nvSpPr>
          <p:cNvPr id="491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5D621AF-C285-4CD4-B9E4-C9F5A08E4509}" type="slidenum">
              <a:rPr lang="de-DE" sz="1300">
                <a:latin typeface="Arial" panose="020B0604020202020204" pitchFamily="34" charset="0"/>
              </a:rPr>
              <a:pPr>
                <a:spcBef>
                  <a:spcPct val="0"/>
                </a:spcBef>
              </a:pPr>
              <a:t>5</a:t>
            </a:fld>
            <a:endParaRPr lang="de-DE" sz="1300">
              <a:latin typeface="Arial" panose="020B0604020202020204" pitchFamily="34" charset="0"/>
            </a:endParaRPr>
          </a:p>
        </p:txBody>
      </p:sp>
    </p:spTree>
    <p:extLst>
      <p:ext uri="{BB962C8B-B14F-4D97-AF65-F5344CB8AC3E}">
        <p14:creationId xmlns:p14="http://schemas.microsoft.com/office/powerpoint/2010/main" val="3168258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sz="1700" dirty="0">
              <a:solidFill>
                <a:srgbClr val="000000"/>
              </a:solidFill>
              <a:ea typeface="ＭＳ Ｐゴシック" panose="020B0600070205080204" pitchFamily="34" charset="-128"/>
            </a:endParaRPr>
          </a:p>
        </p:txBody>
      </p:sp>
      <p:sp>
        <p:nvSpPr>
          <p:cNvPr id="512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B2C547-BEE2-4B1A-9F7E-78891F7836D7}" type="slidenum">
              <a:rPr lang="de-DE" sz="1300">
                <a:latin typeface="Arial" panose="020B0604020202020204" pitchFamily="34" charset="0"/>
              </a:rPr>
              <a:pPr>
                <a:spcBef>
                  <a:spcPct val="0"/>
                </a:spcBef>
              </a:pPr>
              <a:t>6</a:t>
            </a:fld>
            <a:endParaRPr lang="de-DE" sz="1300">
              <a:latin typeface="Arial" panose="020B0604020202020204" pitchFamily="34" charset="0"/>
            </a:endParaRPr>
          </a:p>
        </p:txBody>
      </p:sp>
    </p:spTree>
    <p:extLst>
      <p:ext uri="{BB962C8B-B14F-4D97-AF65-F5344CB8AC3E}">
        <p14:creationId xmlns:p14="http://schemas.microsoft.com/office/powerpoint/2010/main" val="267590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sz="1700" dirty="0">
              <a:solidFill>
                <a:srgbClr val="000000"/>
              </a:solidFill>
              <a:ea typeface="ＭＳ Ｐゴシック" panose="020B0600070205080204" pitchFamily="34" charset="-128"/>
            </a:endParaRPr>
          </a:p>
        </p:txBody>
      </p:sp>
      <p:sp>
        <p:nvSpPr>
          <p:cNvPr id="512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B2C547-BEE2-4B1A-9F7E-78891F7836D7}" type="slidenum">
              <a:rPr lang="de-DE" sz="1300">
                <a:latin typeface="Arial" panose="020B0604020202020204" pitchFamily="34" charset="0"/>
              </a:rPr>
              <a:pPr>
                <a:spcBef>
                  <a:spcPct val="0"/>
                </a:spcBef>
              </a:pPr>
              <a:t>7</a:t>
            </a:fld>
            <a:endParaRPr lang="de-DE" sz="1300">
              <a:latin typeface="Arial" panose="020B0604020202020204" pitchFamily="34" charset="0"/>
            </a:endParaRPr>
          </a:p>
        </p:txBody>
      </p:sp>
    </p:spTree>
    <p:extLst>
      <p:ext uri="{BB962C8B-B14F-4D97-AF65-F5344CB8AC3E}">
        <p14:creationId xmlns:p14="http://schemas.microsoft.com/office/powerpoint/2010/main" val="161557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1" hangingPunct="1">
              <a:buFontTx/>
              <a:buChar char="•"/>
            </a:pPr>
            <a:r>
              <a:rPr lang="de-DE" altLang="de-DE" sz="1700" dirty="0">
                <a:latin typeface="Arial" panose="020B0604020202020204" pitchFamily="34" charset="0"/>
              </a:rPr>
              <a:t>Handlungsorientiert, weil er Sprachlernende als sozial Handelnde betrachtet, die in best. Situationen kommunikative Aufgaben bewältigen müssen. </a:t>
            </a:r>
          </a:p>
          <a:p>
            <a:pPr eaLnBrk="1" hangingPunct="1">
              <a:buFontTx/>
              <a:buChar char="•"/>
            </a:pPr>
            <a:r>
              <a:rPr lang="de-DE" altLang="de-DE" sz="1700" dirty="0">
                <a:latin typeface="Arial" panose="020B0604020202020204" pitchFamily="34" charset="0"/>
              </a:rPr>
              <a:t>Sprachverwendung erfordert Kompetenzen</a:t>
            </a:r>
          </a:p>
          <a:p>
            <a:pPr eaLnBrk="1" hangingPunct="1"/>
            <a:endParaRPr lang="de-DE" altLang="de-DE" sz="1700" dirty="0">
              <a:latin typeface="Arial" panose="020B0604020202020204" pitchFamily="34" charset="0"/>
            </a:endParaRPr>
          </a:p>
          <a:p>
            <a:pPr eaLnBrk="1" hangingPunct="1"/>
            <a:r>
              <a:rPr lang="de-DE" altLang="de-DE" sz="1700" dirty="0">
                <a:latin typeface="Arial" panose="020B0604020202020204" pitchFamily="34" charset="0"/>
              </a:rPr>
              <a:t>Allgemeine Kompetenzen (competenze generali):</a:t>
            </a:r>
          </a:p>
          <a:p>
            <a:pPr eaLnBrk="1" hangingPunct="1">
              <a:buFontTx/>
              <a:buChar char="-"/>
            </a:pPr>
            <a:r>
              <a:rPr lang="de-DE" altLang="de-DE" sz="1700" dirty="0">
                <a:latin typeface="Arial" panose="020B0604020202020204" pitchFamily="34" charset="0"/>
              </a:rPr>
              <a:t>Wissen (deklarativ) SAPERE</a:t>
            </a:r>
          </a:p>
          <a:p>
            <a:pPr eaLnBrk="1" hangingPunct="1">
              <a:buFontTx/>
              <a:buChar char="-"/>
            </a:pPr>
            <a:r>
              <a:rPr lang="de-DE" altLang="de-DE" sz="1700" dirty="0">
                <a:latin typeface="Arial" panose="020B0604020202020204" pitchFamily="34" charset="0"/>
              </a:rPr>
              <a:t>Fertigkeiten/prozedurales Wissen SAPER FARE</a:t>
            </a:r>
          </a:p>
          <a:p>
            <a:pPr eaLnBrk="1" hangingPunct="1">
              <a:buFontTx/>
              <a:buChar char="-"/>
            </a:pPr>
            <a:r>
              <a:rPr lang="de-DE" altLang="de-DE" sz="1700" dirty="0">
                <a:latin typeface="Arial" panose="020B0604020202020204" pitchFamily="34" charset="0"/>
              </a:rPr>
              <a:t>Existential competence = SAPER ESSERE/ persönlichkeitsbezogene Kompetenz (selbstbild, Sicht anderer Menschen etc.)</a:t>
            </a:r>
          </a:p>
          <a:p>
            <a:pPr eaLnBrk="1" hangingPunct="1">
              <a:buFontTx/>
              <a:buChar char="-"/>
            </a:pPr>
            <a:endParaRPr lang="de-DE" altLang="de-DE" sz="1700" dirty="0">
              <a:latin typeface="Arial" panose="020B0604020202020204" pitchFamily="34" charset="0"/>
            </a:endParaRPr>
          </a:p>
          <a:p>
            <a:pPr eaLnBrk="1" hangingPunct="1">
              <a:lnSpc>
                <a:spcPct val="110000"/>
              </a:lnSpc>
              <a:spcBef>
                <a:spcPct val="20000"/>
              </a:spcBef>
              <a:buClr>
                <a:schemeClr val="bg1"/>
              </a:buClr>
              <a:buFont typeface="Arial" panose="020B0604020202020204" pitchFamily="34" charset="0"/>
              <a:buChar char="•"/>
            </a:pPr>
            <a:r>
              <a:rPr lang="de-DE" altLang="de-DE" sz="1900" dirty="0">
                <a:solidFill>
                  <a:srgbClr val="000000"/>
                </a:solidFill>
                <a:latin typeface="Trebuchet MS" panose="020B0603020202020204" pitchFamily="34" charset="0"/>
              </a:rPr>
              <a:t>Handlungsorientierter Ansatz der L2-Kompetenz</a:t>
            </a:r>
          </a:p>
          <a:p>
            <a:pPr lvl="1" eaLnBrk="1" hangingPunct="1">
              <a:lnSpc>
                <a:spcPct val="110000"/>
              </a:lnSpc>
              <a:spcBef>
                <a:spcPct val="20000"/>
              </a:spcBef>
              <a:buClr>
                <a:schemeClr val="bg1"/>
              </a:buClr>
              <a:buFont typeface="Arial" panose="020B0604020202020204" pitchFamily="34" charset="0"/>
              <a:buChar char="•"/>
            </a:pPr>
            <a:r>
              <a:rPr lang="de-DE" altLang="de-DE" sz="1900" dirty="0">
                <a:solidFill>
                  <a:srgbClr val="000000"/>
                </a:solidFill>
                <a:latin typeface="Trebuchet MS" panose="020B0603020202020204" pitchFamily="34" charset="0"/>
              </a:rPr>
              <a:t>Sprechen als soziales Handeln</a:t>
            </a:r>
          </a:p>
          <a:p>
            <a:pPr lvl="1" eaLnBrk="1" hangingPunct="1">
              <a:lnSpc>
                <a:spcPct val="110000"/>
              </a:lnSpc>
              <a:spcBef>
                <a:spcPct val="20000"/>
              </a:spcBef>
              <a:buClr>
                <a:schemeClr val="bg1"/>
              </a:buClr>
              <a:buFont typeface="Arial" panose="020B0604020202020204" pitchFamily="34" charset="0"/>
              <a:buChar char="•"/>
            </a:pPr>
            <a:r>
              <a:rPr lang="de-DE" altLang="de-DE" sz="1900" dirty="0">
                <a:solidFill>
                  <a:srgbClr val="000000"/>
                </a:solidFill>
                <a:latin typeface="Trebuchet MS" panose="020B0603020202020204" pitchFamily="34" charset="0"/>
              </a:rPr>
              <a:t>Rückgriff auf Kompetenzen   </a:t>
            </a:r>
            <a:r>
              <a:rPr lang="de-DE" altLang="de-DE" sz="1900" dirty="0">
                <a:solidFill>
                  <a:srgbClr val="FF0000"/>
                </a:solidFill>
                <a:latin typeface="Trebuchet MS" panose="020B0603020202020204" pitchFamily="34" charset="0"/>
              </a:rPr>
              <a:t>[[[nicht nur sprachliche! </a:t>
            </a:r>
            <a:endParaRPr lang="de-DE" altLang="de-DE" sz="1700" dirty="0">
              <a:latin typeface="Arial" panose="020B0604020202020204" pitchFamily="34" charset="0"/>
            </a:endParaRPr>
          </a:p>
          <a:p>
            <a:pPr eaLnBrk="1" hangingPunct="1">
              <a:spcBef>
                <a:spcPct val="0"/>
              </a:spcBef>
            </a:pPr>
            <a:endParaRPr lang="de-DE" sz="1700" dirty="0">
              <a:solidFill>
                <a:srgbClr val="000000"/>
              </a:solidFill>
              <a:ea typeface="ＭＳ Ｐゴシック" panose="020B0600070205080204" pitchFamily="34" charset="-128"/>
            </a:endParaRPr>
          </a:p>
        </p:txBody>
      </p:sp>
      <p:sp>
        <p:nvSpPr>
          <p:cNvPr id="512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B2C547-BEE2-4B1A-9F7E-78891F7836D7}" type="slidenum">
              <a:rPr lang="de-DE" sz="1300">
                <a:latin typeface="Arial" panose="020B0604020202020204" pitchFamily="34" charset="0"/>
              </a:rPr>
              <a:pPr>
                <a:spcBef>
                  <a:spcPct val="0"/>
                </a:spcBef>
              </a:pPr>
              <a:t>8</a:t>
            </a:fld>
            <a:endParaRPr lang="de-DE" sz="1300">
              <a:latin typeface="Arial" panose="020B0604020202020204" pitchFamily="34" charset="0"/>
            </a:endParaRPr>
          </a:p>
        </p:txBody>
      </p:sp>
    </p:spTree>
    <p:extLst>
      <p:ext uri="{BB962C8B-B14F-4D97-AF65-F5344CB8AC3E}">
        <p14:creationId xmlns:p14="http://schemas.microsoft.com/office/powerpoint/2010/main" val="426161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800" b="1" dirty="0" smtClean="0"/>
              <a:t>Gemeinsame Überlegung: </a:t>
            </a:r>
          </a:p>
          <a:p>
            <a:r>
              <a:rPr lang="de-DE" sz="1800" dirty="0" smtClean="0"/>
              <a:t>Was ist Sprache und welche sprachlichen Teilkompetenzen gibt es?</a:t>
            </a:r>
            <a:endParaRPr lang="en-US" sz="1800" dirty="0" smtClean="0"/>
          </a:p>
          <a:p>
            <a:pPr eaLnBrk="1" hangingPunct="1">
              <a:spcBef>
                <a:spcPct val="0"/>
              </a:spcBef>
            </a:pPr>
            <a:endParaRPr lang="de-DE" sz="1700" dirty="0">
              <a:solidFill>
                <a:srgbClr val="000000"/>
              </a:solidFill>
              <a:ea typeface="ＭＳ Ｐゴシック" panose="020B0600070205080204" pitchFamily="34" charset="-128"/>
            </a:endParaRPr>
          </a:p>
        </p:txBody>
      </p:sp>
      <p:sp>
        <p:nvSpPr>
          <p:cNvPr id="512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15723" indent="-27527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01112" indent="-22022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41557" indent="-22022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1982003" indent="-22022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2244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86289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03337"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743782" indent="-22022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B2C547-BEE2-4B1A-9F7E-78891F7836D7}" type="slidenum">
              <a:rPr lang="de-DE" sz="1300">
                <a:latin typeface="Arial" panose="020B0604020202020204" pitchFamily="34" charset="0"/>
              </a:rPr>
              <a:pPr>
                <a:spcBef>
                  <a:spcPct val="0"/>
                </a:spcBef>
              </a:pPr>
              <a:t>9</a:t>
            </a:fld>
            <a:endParaRPr lang="de-DE" sz="1300">
              <a:latin typeface="Arial" panose="020B0604020202020204" pitchFamily="34" charset="0"/>
            </a:endParaRPr>
          </a:p>
        </p:txBody>
      </p:sp>
    </p:spTree>
    <p:extLst>
      <p:ext uri="{BB962C8B-B14F-4D97-AF65-F5344CB8AC3E}">
        <p14:creationId xmlns:p14="http://schemas.microsoft.com/office/powerpoint/2010/main" val="3702345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2FE47DCC-F1EE-4726-88D2-A5BA389D7144}" type="datetimeFigureOut">
              <a:rPr lang="en-US"/>
              <a:pPr>
                <a:defRPr/>
              </a:pPr>
              <a:t>6/25/2015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32422E-8759-4C02-B6E1-B1260D066673}" type="slidenum">
              <a:rPr lang="en-US"/>
              <a:pPr>
                <a:defRPr/>
              </a:pPr>
              <a:t>‹Nr.›</a:t>
            </a:fld>
            <a:endParaRPr lang="en-US"/>
          </a:p>
        </p:txBody>
      </p:sp>
    </p:spTree>
    <p:extLst>
      <p:ext uri="{BB962C8B-B14F-4D97-AF65-F5344CB8AC3E}">
        <p14:creationId xmlns:p14="http://schemas.microsoft.com/office/powerpoint/2010/main" val="310508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C3FD53-E079-4068-8045-9DDF33971541}" type="datetimeFigureOut">
              <a:rPr lang="en-US"/>
              <a:pPr>
                <a:defRPr/>
              </a:pPr>
              <a:t>6/25/2015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5DA84-6F85-4E15-B6C8-837B8833B09B}" type="slidenum">
              <a:rPr lang="en-US"/>
              <a:pPr>
                <a:defRPr/>
              </a:pPr>
              <a:t>‹Nr.›</a:t>
            </a:fld>
            <a:endParaRPr lang="en-US"/>
          </a:p>
        </p:txBody>
      </p:sp>
    </p:spTree>
    <p:extLst>
      <p:ext uri="{BB962C8B-B14F-4D97-AF65-F5344CB8AC3E}">
        <p14:creationId xmlns:p14="http://schemas.microsoft.com/office/powerpoint/2010/main" val="129719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0C9B15-8F91-4EC8-90FF-59A5871215E8}" type="datetimeFigureOut">
              <a:rPr lang="en-US"/>
              <a:pPr>
                <a:defRPr/>
              </a:pPr>
              <a:t>6/25/2015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378137-F746-45DD-9BE5-2BFEBE2EEAF7}" type="slidenum">
              <a:rPr lang="en-US"/>
              <a:pPr>
                <a:defRPr/>
              </a:pPr>
              <a:t>‹Nr.›</a:t>
            </a:fld>
            <a:endParaRPr lang="en-US"/>
          </a:p>
        </p:txBody>
      </p:sp>
    </p:spTree>
    <p:extLst>
      <p:ext uri="{BB962C8B-B14F-4D97-AF65-F5344CB8AC3E}">
        <p14:creationId xmlns:p14="http://schemas.microsoft.com/office/powerpoint/2010/main" val="416290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AA47613-D7C2-4A5E-B978-E924CFB72D7B}" type="datetimeFigureOut">
              <a:rPr lang="en-US"/>
              <a:pPr>
                <a:defRPr/>
              </a:pPr>
              <a:t>6/25/2015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0BEE32-E2F6-4127-A708-417A7003736C}" type="slidenum">
              <a:rPr lang="en-US"/>
              <a:pPr>
                <a:defRPr/>
              </a:pPr>
              <a:t>‹Nr.›</a:t>
            </a:fld>
            <a:endParaRPr lang="en-US"/>
          </a:p>
        </p:txBody>
      </p:sp>
    </p:spTree>
    <p:extLst>
      <p:ext uri="{BB962C8B-B14F-4D97-AF65-F5344CB8AC3E}">
        <p14:creationId xmlns:p14="http://schemas.microsoft.com/office/powerpoint/2010/main" val="17294216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4197FC-9BAE-4522-A7A0-06C98D887646}" type="datetimeFigureOut">
              <a:rPr lang="en-US"/>
              <a:pPr>
                <a:defRPr/>
              </a:pPr>
              <a:t>6/25/2015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C02215-107D-4C28-A71C-9216B1C18840}" type="slidenum">
              <a:rPr lang="en-US"/>
              <a:pPr>
                <a:defRPr/>
              </a:pPr>
              <a:t>‹Nr.›</a:t>
            </a:fld>
            <a:endParaRPr lang="en-US"/>
          </a:p>
        </p:txBody>
      </p:sp>
    </p:spTree>
    <p:extLst>
      <p:ext uri="{BB962C8B-B14F-4D97-AF65-F5344CB8AC3E}">
        <p14:creationId xmlns:p14="http://schemas.microsoft.com/office/powerpoint/2010/main" val="348842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56EF3A-7DB0-43F6-927C-0CE47AAEA34B}" type="datetimeFigureOut">
              <a:rPr lang="en-US"/>
              <a:pPr>
                <a:defRPr/>
              </a:pPr>
              <a:t>6/25/2015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B6159B-3C3B-4746-9677-5CEA75BD6234}" type="slidenum">
              <a:rPr lang="en-US"/>
              <a:pPr>
                <a:defRPr/>
              </a:pPr>
              <a:t>‹Nr.›</a:t>
            </a:fld>
            <a:endParaRPr lang="en-US"/>
          </a:p>
        </p:txBody>
      </p:sp>
    </p:spTree>
    <p:extLst>
      <p:ext uri="{BB962C8B-B14F-4D97-AF65-F5344CB8AC3E}">
        <p14:creationId xmlns:p14="http://schemas.microsoft.com/office/powerpoint/2010/main" val="7040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5804710-0406-4B20-8432-EED4124B73B0}" type="datetimeFigureOut">
              <a:rPr lang="en-US"/>
              <a:pPr>
                <a:defRPr/>
              </a:pPr>
              <a:t>6/25/2015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C2E895-2017-4AC1-9335-CA30F0E654A5}" type="slidenum">
              <a:rPr lang="en-US"/>
              <a:pPr>
                <a:defRPr/>
              </a:pPr>
              <a:t>‹Nr.›</a:t>
            </a:fld>
            <a:endParaRPr lang="en-US"/>
          </a:p>
        </p:txBody>
      </p:sp>
    </p:spTree>
    <p:extLst>
      <p:ext uri="{BB962C8B-B14F-4D97-AF65-F5344CB8AC3E}">
        <p14:creationId xmlns:p14="http://schemas.microsoft.com/office/powerpoint/2010/main" val="410331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B7A662-3801-4058-8F7F-3604C0052980}" type="datetimeFigureOut">
              <a:rPr lang="en-US"/>
              <a:pPr>
                <a:defRPr/>
              </a:pPr>
              <a:t>6/25/2015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DC3E0F-2B1A-4B49-AB9D-9A608D6D14CD}" type="slidenum">
              <a:rPr lang="en-US"/>
              <a:pPr>
                <a:defRPr/>
              </a:pPr>
              <a:t>‹Nr.›</a:t>
            </a:fld>
            <a:endParaRPr lang="en-US"/>
          </a:p>
        </p:txBody>
      </p:sp>
    </p:spTree>
    <p:extLst>
      <p:ext uri="{BB962C8B-B14F-4D97-AF65-F5344CB8AC3E}">
        <p14:creationId xmlns:p14="http://schemas.microsoft.com/office/powerpoint/2010/main" val="379349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F4AFB0-1E8F-4548-A778-F759EF1A5F9E}" type="datetimeFigureOut">
              <a:rPr lang="en-US"/>
              <a:pPr>
                <a:defRPr/>
              </a:pPr>
              <a:t>6/25/2015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98C3C5-BC5E-4212-B5A3-B15123BDE4D2}" type="slidenum">
              <a:rPr lang="en-US"/>
              <a:pPr>
                <a:defRPr/>
              </a:pPr>
              <a:t>‹Nr.›</a:t>
            </a:fld>
            <a:endParaRPr lang="en-US"/>
          </a:p>
        </p:txBody>
      </p:sp>
    </p:spTree>
    <p:extLst>
      <p:ext uri="{BB962C8B-B14F-4D97-AF65-F5344CB8AC3E}">
        <p14:creationId xmlns:p14="http://schemas.microsoft.com/office/powerpoint/2010/main" val="175482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B6704D-A34B-4862-8EA4-271BC5B91B9F}" type="datetimeFigureOut">
              <a:rPr lang="en-US"/>
              <a:pPr>
                <a:defRPr/>
              </a:pPr>
              <a:t>6/25/2015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6ECDA0-FC54-44E6-9391-94DF5324281E}" type="slidenum">
              <a:rPr lang="en-US"/>
              <a:pPr>
                <a:defRPr/>
              </a:pPr>
              <a:t>‹Nr.›</a:t>
            </a:fld>
            <a:endParaRPr lang="en-US"/>
          </a:p>
        </p:txBody>
      </p:sp>
    </p:spTree>
    <p:extLst>
      <p:ext uri="{BB962C8B-B14F-4D97-AF65-F5344CB8AC3E}">
        <p14:creationId xmlns:p14="http://schemas.microsoft.com/office/powerpoint/2010/main" val="185109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A1C6AE-4709-426E-A04B-0538DCB007D0}" type="datetimeFigureOut">
              <a:rPr lang="en-US"/>
              <a:pPr>
                <a:defRPr/>
              </a:pPr>
              <a:t>6/25/2015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EF0009-1075-411F-B2AC-0BF37A3CCFA7}" type="slidenum">
              <a:rPr lang="en-US"/>
              <a:pPr>
                <a:defRPr/>
              </a:pPr>
              <a:t>‹Nr.›</a:t>
            </a:fld>
            <a:endParaRPr lang="en-US"/>
          </a:p>
        </p:txBody>
      </p:sp>
    </p:spTree>
    <p:extLst>
      <p:ext uri="{BB962C8B-B14F-4D97-AF65-F5344CB8AC3E}">
        <p14:creationId xmlns:p14="http://schemas.microsoft.com/office/powerpoint/2010/main" val="336309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5288" y="1196975"/>
            <a:ext cx="82915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95288" y="2133600"/>
            <a:ext cx="8291512"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079DAAF9-39F3-4669-AE90-878BB9918305}" type="datetimeFigureOut">
              <a:rPr lang="en-US"/>
              <a:pPr>
                <a:defRPr/>
              </a:pPr>
              <a:t>6/25/2015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31008DE-9D10-478D-9797-99FC197000BA}" type="slidenum">
              <a:rPr lang="en-US"/>
              <a:pPr>
                <a:defRPr/>
              </a:pPr>
              <a:t>‹Nr.›</a:t>
            </a:fld>
            <a:endParaRPr lang="en-US"/>
          </a:p>
        </p:txBody>
      </p:sp>
      <p:pic>
        <p:nvPicPr>
          <p:cNvPr id="1031"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3"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0.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0.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7.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863600"/>
          </a:xfrm>
        </p:spPr>
        <p:txBody>
          <a:bodyPr/>
          <a:lstStyle/>
          <a:p>
            <a:pPr algn="l">
              <a:defRPr/>
            </a:pPr>
            <a:r>
              <a:rPr lang="de-DE" sz="2800" b="1" dirty="0" smtClean="0">
                <a:solidFill>
                  <a:srgbClr val="0000FF"/>
                </a:solidFill>
                <a:latin typeface="+mn-lt"/>
                <a:ea typeface="ＭＳ Ｐゴシック" pitchFamily="34" charset="-128"/>
                <a:cs typeface="Arial" charset="0"/>
              </a:rPr>
              <a:t>  4c) </a:t>
            </a:r>
            <a:r>
              <a:rPr lang="en-US" sz="2800" b="1" dirty="0" err="1" smtClean="0">
                <a:solidFill>
                  <a:srgbClr val="0000FF"/>
                </a:solidFill>
                <a:latin typeface="+mn-lt"/>
                <a:ea typeface="ＭＳ Ｐゴシック" pitchFamily="34" charset="-128"/>
                <a:cs typeface="Arial" charset="0"/>
              </a:rPr>
              <a:t>Leitfragen</a:t>
            </a:r>
            <a:r>
              <a:rPr lang="en-US" sz="2800" b="1" dirty="0" smtClean="0">
                <a:solidFill>
                  <a:srgbClr val="0000FF"/>
                </a:solidFill>
                <a:latin typeface="+mn-lt"/>
                <a:ea typeface="ＭＳ Ｐゴシック" pitchFamily="34" charset="-128"/>
                <a:cs typeface="Arial" charset="0"/>
              </a:rPr>
              <a:t> </a:t>
            </a:r>
            <a:r>
              <a:rPr lang="en-US" sz="2800" b="1" dirty="0" err="1" smtClean="0">
                <a:solidFill>
                  <a:srgbClr val="0000FF"/>
                </a:solidFill>
                <a:latin typeface="+mn-lt"/>
                <a:ea typeface="ＭＳ Ｐゴシック" pitchFamily="34" charset="-128"/>
                <a:cs typeface="Arial" charset="0"/>
              </a:rPr>
              <a:t>zur</a:t>
            </a:r>
            <a:r>
              <a:rPr lang="en-US" sz="2800" b="1" dirty="0" smtClean="0">
                <a:solidFill>
                  <a:srgbClr val="0000FF"/>
                </a:solidFill>
                <a:latin typeface="+mn-lt"/>
                <a:ea typeface="ＭＳ Ｐゴシック" pitchFamily="34" charset="-128"/>
                <a:cs typeface="Arial" charset="0"/>
              </a:rPr>
              <a:t> </a:t>
            </a:r>
            <a:r>
              <a:rPr lang="en-US" sz="2800" b="1" dirty="0" err="1" smtClean="0">
                <a:solidFill>
                  <a:srgbClr val="0000FF"/>
                </a:solidFill>
                <a:latin typeface="+mn-lt"/>
                <a:ea typeface="ＭＳ Ｐゴシック" pitchFamily="34" charset="-128"/>
                <a:cs typeface="Arial" charset="0"/>
              </a:rPr>
              <a:t>Sprachstandserhebung</a:t>
            </a:r>
            <a:endParaRPr lang="en-US" sz="2800" b="1" dirty="0">
              <a:solidFill>
                <a:srgbClr val="0000FF"/>
              </a:solidFill>
              <a:latin typeface="+mn-lt"/>
              <a:ea typeface="ＭＳ Ｐゴシック" pitchFamily="34" charset="-128"/>
              <a:cs typeface="Arial" charset="0"/>
            </a:endParaRPr>
          </a:p>
        </p:txBody>
      </p:sp>
      <p:sp>
        <p:nvSpPr>
          <p:cNvPr id="10" name="Content Placeholder 2"/>
          <p:cNvSpPr>
            <a:spLocks noGrp="1"/>
          </p:cNvSpPr>
          <p:nvPr>
            <p:ph idx="1"/>
          </p:nvPr>
        </p:nvSpPr>
        <p:spPr>
          <a:xfrm>
            <a:off x="6876256" y="5597749"/>
            <a:ext cx="2052797" cy="432048"/>
          </a:xfrm>
        </p:spPr>
        <p:txBody>
          <a:bodyPr>
            <a:normAutofit fontScale="25000" lnSpcReduction="20000"/>
          </a:bodyPr>
          <a:lstStyle/>
          <a:p>
            <a:pPr marL="0" lvl="0" indent="0">
              <a:buNone/>
            </a:pPr>
            <a:r>
              <a:rPr lang="de-DE" sz="3500" b="1" dirty="0">
                <a:solidFill>
                  <a:prstClr val="black"/>
                </a:solidFill>
              </a:rPr>
              <a:t>Literatur: </a:t>
            </a:r>
            <a:r>
              <a:rPr lang="de-DE" sz="3500" dirty="0" err="1">
                <a:solidFill>
                  <a:prstClr val="black"/>
                </a:solidFill>
              </a:rPr>
              <a:t>Gogolin</a:t>
            </a:r>
            <a:r>
              <a:rPr lang="de-DE" sz="3500" dirty="0">
                <a:solidFill>
                  <a:prstClr val="black"/>
                </a:solidFill>
              </a:rPr>
              <a:t>/ Roth/ Neumann (2005): 9; </a:t>
            </a:r>
            <a:r>
              <a:rPr lang="de-DE" sz="3500" b="1" dirty="0">
                <a:solidFill>
                  <a:prstClr val="black"/>
                </a:solidFill>
              </a:rPr>
              <a:t>Grafik: </a:t>
            </a:r>
            <a:r>
              <a:rPr lang="de-DE" sz="3500" dirty="0">
                <a:solidFill>
                  <a:prstClr val="black"/>
                </a:solidFill>
              </a:rPr>
              <a:t>Antje Aulbert</a:t>
            </a:r>
            <a:endParaRPr lang="en-US" sz="3500" dirty="0">
              <a:solidFill>
                <a:prstClr val="black"/>
              </a:solidFill>
            </a:endParaRPr>
          </a:p>
          <a:p>
            <a:pPr marL="0" indent="0">
              <a:buNone/>
            </a:pPr>
            <a:endParaRPr lang="en-US" sz="2200" dirty="0"/>
          </a:p>
        </p:txBody>
      </p:sp>
      <p:pic>
        <p:nvPicPr>
          <p:cNvPr id="3" name="Picture 2"/>
          <p:cNvPicPr>
            <a:picLocks noChangeAspect="1"/>
          </p:cNvPicPr>
          <p:nvPr/>
        </p:nvPicPr>
        <p:blipFill>
          <a:blip r:embed="rId5"/>
          <a:stretch>
            <a:fillRect/>
          </a:stretch>
        </p:blipFill>
        <p:spPr>
          <a:xfrm>
            <a:off x="467544" y="2005584"/>
            <a:ext cx="2549995" cy="1528992"/>
          </a:xfrm>
          <a:prstGeom prst="rect">
            <a:avLst/>
          </a:prstGeom>
        </p:spPr>
      </p:pic>
      <p:pic>
        <p:nvPicPr>
          <p:cNvPr id="5" name="Picture 4"/>
          <p:cNvPicPr>
            <a:picLocks noChangeAspect="1"/>
          </p:cNvPicPr>
          <p:nvPr/>
        </p:nvPicPr>
        <p:blipFill>
          <a:blip r:embed="rId6"/>
          <a:stretch>
            <a:fillRect/>
          </a:stretch>
        </p:blipFill>
        <p:spPr>
          <a:xfrm>
            <a:off x="3313980" y="2005584"/>
            <a:ext cx="2549995" cy="1528992"/>
          </a:xfrm>
          <a:prstGeom prst="rect">
            <a:avLst/>
          </a:prstGeom>
        </p:spPr>
      </p:pic>
      <p:pic>
        <p:nvPicPr>
          <p:cNvPr id="6" name="Picture 5"/>
          <p:cNvPicPr>
            <a:picLocks noChangeAspect="1"/>
          </p:cNvPicPr>
          <p:nvPr/>
        </p:nvPicPr>
        <p:blipFill>
          <a:blip r:embed="rId7"/>
          <a:stretch>
            <a:fillRect/>
          </a:stretch>
        </p:blipFill>
        <p:spPr>
          <a:xfrm>
            <a:off x="6160416" y="2005584"/>
            <a:ext cx="2549995" cy="1528992"/>
          </a:xfrm>
          <a:prstGeom prst="rect">
            <a:avLst/>
          </a:prstGeom>
        </p:spPr>
      </p:pic>
      <p:pic>
        <p:nvPicPr>
          <p:cNvPr id="7" name="Picture 6"/>
          <p:cNvPicPr>
            <a:picLocks noChangeAspect="1"/>
          </p:cNvPicPr>
          <p:nvPr/>
        </p:nvPicPr>
        <p:blipFill>
          <a:blip r:embed="rId8"/>
          <a:stretch>
            <a:fillRect/>
          </a:stretch>
        </p:blipFill>
        <p:spPr>
          <a:xfrm>
            <a:off x="1858767" y="3805796"/>
            <a:ext cx="2549995" cy="1528992"/>
          </a:xfrm>
          <a:prstGeom prst="rect">
            <a:avLst/>
          </a:prstGeom>
        </p:spPr>
      </p:pic>
      <p:pic>
        <p:nvPicPr>
          <p:cNvPr id="11" name="Picture 10"/>
          <p:cNvPicPr>
            <a:picLocks noChangeAspect="1"/>
          </p:cNvPicPr>
          <p:nvPr/>
        </p:nvPicPr>
        <p:blipFill>
          <a:blip r:embed="rId9"/>
          <a:stretch>
            <a:fillRect/>
          </a:stretch>
        </p:blipFill>
        <p:spPr>
          <a:xfrm>
            <a:off x="4788024" y="3805796"/>
            <a:ext cx="2549995" cy="1528992"/>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pic>
        <p:nvPicPr>
          <p:cNvPr id="2" name="Picture 1"/>
          <p:cNvPicPr>
            <a:picLocks noChangeAspect="1"/>
          </p:cNvPicPr>
          <p:nvPr/>
        </p:nvPicPr>
        <p:blipFill>
          <a:blip r:embed="rId11">
            <a:clrChange>
              <a:clrFrom>
                <a:srgbClr val="FFFFFF"/>
              </a:clrFrom>
              <a:clrTo>
                <a:srgbClr val="FFFFFF">
                  <a:alpha val="0"/>
                </a:srgbClr>
              </a:clrTo>
            </a:clrChange>
          </a:blip>
          <a:stretch>
            <a:fillRect/>
          </a:stretch>
        </p:blipFill>
        <p:spPr>
          <a:xfrm flipH="1">
            <a:off x="6585544" y="938784"/>
            <a:ext cx="1154808" cy="818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
        <p:nvSpPr>
          <p:cNvPr id="2" name="Rectangle 1"/>
          <p:cNvSpPr/>
          <p:nvPr/>
        </p:nvSpPr>
        <p:spPr>
          <a:xfrm>
            <a:off x="2555776" y="4868937"/>
            <a:ext cx="122413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619672" y="2050828"/>
            <a:ext cx="6132116" cy="372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4496" y="5427034"/>
            <a:ext cx="4572000" cy="609398"/>
          </a:xfrm>
          <a:prstGeom prst="rect">
            <a:avLst/>
          </a:prstGeom>
        </p:spPr>
        <p:txBody>
          <a:bodyPr>
            <a:spAutoFit/>
          </a:bodyPr>
          <a:lstStyle/>
          <a:p>
            <a:pPr lvl="0" eaLnBrk="1" fontAlgn="auto" hangingPunct="1">
              <a:spcBef>
                <a:spcPct val="20000"/>
              </a:spcBef>
              <a:spcAft>
                <a:spcPts val="0"/>
              </a:spcAft>
            </a:pPr>
            <a:endParaRPr lang="de-DE" b="1" dirty="0">
              <a:solidFill>
                <a:prstClr val="black"/>
              </a:solidFill>
              <a:latin typeface="Calibri"/>
              <a:ea typeface="+mn-ea"/>
            </a:endParaRPr>
          </a:p>
          <a:p>
            <a:pPr lvl="0" eaLnBrk="1" fontAlgn="auto" hangingPunct="1">
              <a:spcBef>
                <a:spcPct val="20000"/>
              </a:spcBef>
              <a:spcAft>
                <a:spcPts val="0"/>
              </a:spcAft>
            </a:pPr>
            <a:r>
              <a:rPr lang="de-DE" sz="1300" b="1" dirty="0">
                <a:solidFill>
                  <a:prstClr val="black"/>
                </a:solidFill>
                <a:latin typeface="Calibri"/>
                <a:ea typeface="+mn-ea"/>
              </a:rPr>
              <a:t>Literatur: </a:t>
            </a:r>
            <a:r>
              <a:rPr lang="de-DE" sz="1300" dirty="0" err="1" smtClean="0">
                <a:solidFill>
                  <a:prstClr val="black"/>
                </a:solidFill>
                <a:latin typeface="Calibri"/>
                <a:ea typeface="+mn-ea"/>
              </a:rPr>
              <a:t>Ehlich</a:t>
            </a:r>
            <a:r>
              <a:rPr lang="de-DE" sz="1300" b="1" dirty="0" smtClean="0">
                <a:solidFill>
                  <a:prstClr val="black"/>
                </a:solidFill>
                <a:latin typeface="Calibri"/>
                <a:ea typeface="+mn-ea"/>
              </a:rPr>
              <a:t> </a:t>
            </a:r>
            <a:r>
              <a:rPr lang="de-DE" sz="1300" dirty="0" smtClean="0">
                <a:solidFill>
                  <a:prstClr val="black"/>
                </a:solidFill>
                <a:latin typeface="Calibri"/>
                <a:ea typeface="+mn-ea"/>
              </a:rPr>
              <a:t>2005: </a:t>
            </a:r>
            <a:r>
              <a:rPr lang="de-DE" sz="1300" dirty="0">
                <a:solidFill>
                  <a:prstClr val="black"/>
                </a:solidFill>
                <a:latin typeface="Calibri"/>
                <a:ea typeface="+mn-ea"/>
              </a:rPr>
              <a:t>12 ff.; </a:t>
            </a:r>
            <a:r>
              <a:rPr lang="de-DE" sz="1300" b="1" dirty="0">
                <a:solidFill>
                  <a:prstClr val="black"/>
                </a:solidFill>
                <a:latin typeface="Calibri"/>
                <a:ea typeface="+mn-ea"/>
              </a:rPr>
              <a:t>Grafik: </a:t>
            </a:r>
            <a:r>
              <a:rPr lang="de-DE" sz="1300" dirty="0">
                <a:solidFill>
                  <a:prstClr val="black"/>
                </a:solidFill>
                <a:latin typeface="Calibri"/>
                <a:ea typeface="+mn-ea"/>
              </a:rPr>
              <a:t>Katja Schnitzer</a:t>
            </a:r>
            <a:endParaRPr lang="en-US" sz="1700" dirty="0">
              <a:solidFill>
                <a:prstClr val="black"/>
              </a:solidFill>
              <a:latin typeface="Calibri"/>
              <a:ea typeface="+mn-ea"/>
            </a:endParaRPr>
          </a:p>
        </p:txBody>
      </p:sp>
      <p:sp>
        <p:nvSpPr>
          <p:cNvPr id="11" name="Titel 1"/>
          <p:cNvSpPr txBox="1">
            <a:spLocks/>
          </p:cNvSpPr>
          <p:nvPr/>
        </p:nvSpPr>
        <p:spPr bwMode="auto">
          <a:xfrm>
            <a:off x="0" y="765175"/>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de-DE" sz="2800" b="1" smtClean="0">
                <a:solidFill>
                  <a:srgbClr val="0000FF"/>
                </a:solidFill>
                <a:latin typeface="+mn-lt"/>
                <a:ea typeface="ＭＳ Ｐゴシック" pitchFamily="34" charset="-128"/>
                <a:cs typeface="Arial" charset="0"/>
              </a:rPr>
              <a:t>  4c) </a:t>
            </a:r>
            <a:r>
              <a:rPr lang="en-US" sz="2800" b="1" smtClean="0">
                <a:solidFill>
                  <a:srgbClr val="0000FF"/>
                </a:solidFill>
                <a:ea typeface="ＭＳ Ｐゴシック" pitchFamily="34" charset="-128"/>
                <a:cs typeface="Arial" charset="0"/>
              </a:rPr>
              <a:t>Sprachliche Kompetenzen</a:t>
            </a:r>
            <a:endParaRPr lang="en-US" sz="2800" b="1" dirty="0">
              <a:solidFill>
                <a:srgbClr val="0000FF"/>
              </a:solidFill>
              <a:latin typeface="+mn-lt"/>
              <a:ea typeface="ＭＳ Ｐゴシック" pitchFamily="34" charset="-128"/>
              <a:cs typeface="Arial" charset="0"/>
            </a:endParaRPr>
          </a:p>
        </p:txBody>
      </p:sp>
      <p:sp>
        <p:nvSpPr>
          <p:cNvPr id="3" name="Ellipse 2"/>
          <p:cNvSpPr/>
          <p:nvPr/>
        </p:nvSpPr>
        <p:spPr>
          <a:xfrm>
            <a:off x="1331914" y="1484783"/>
            <a:ext cx="6912494" cy="4823941"/>
          </a:xfrm>
          <a:prstGeom prst="ellipse">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1"/>
          <p:cNvSpPr>
            <a:spLocks noGrp="1"/>
          </p:cNvSpPr>
          <p:nvPr>
            <p:ph type="title"/>
          </p:nvPr>
        </p:nvSpPr>
        <p:spPr>
          <a:xfrm>
            <a:off x="323528" y="1684181"/>
            <a:ext cx="3289303" cy="854076"/>
          </a:xfrm>
          <a:solidFill>
            <a:schemeClr val="accent6">
              <a:lumMod val="20000"/>
              <a:lumOff val="80000"/>
            </a:schemeClr>
          </a:solidFill>
        </p:spPr>
        <p:txBody>
          <a:bodyPr/>
          <a:lstStyle/>
          <a:p>
            <a:pPr>
              <a:defRPr/>
            </a:pPr>
            <a:r>
              <a:rPr lang="de-DE" sz="2400" b="1" dirty="0">
                <a:latin typeface="+mn-lt"/>
              </a:rPr>
              <a:t>Sprachliche Basisqualifikationen</a:t>
            </a:r>
            <a:endParaRPr lang="en-US" sz="2400" b="1" dirty="0">
              <a:latin typeface="+mn-lt"/>
              <a:ea typeface="ＭＳ Ｐゴシック" pitchFamily="34" charset="-128"/>
              <a:cs typeface="Arial" charset="0"/>
            </a:endParaRPr>
          </a:p>
        </p:txBody>
      </p:sp>
    </p:spTree>
    <p:extLst>
      <p:ext uri="{BB962C8B-B14F-4D97-AF65-F5344CB8AC3E}">
        <p14:creationId xmlns:p14="http://schemas.microsoft.com/office/powerpoint/2010/main" val="906233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863600"/>
          </a:xfrm>
        </p:spPr>
        <p:txBody>
          <a:bodyPr/>
          <a:lstStyle/>
          <a:p>
            <a:pPr algn="l">
              <a:defRPr/>
            </a:pPr>
            <a:r>
              <a:rPr lang="de-DE" sz="2800" b="1" dirty="0" smtClean="0">
                <a:solidFill>
                  <a:srgbClr val="0000FF"/>
                </a:solidFill>
                <a:latin typeface="+mn-lt"/>
                <a:ea typeface="ＭＳ Ｐゴシック" pitchFamily="34" charset="-128"/>
                <a:cs typeface="Arial" charset="0"/>
              </a:rPr>
              <a:t>  4c) </a:t>
            </a:r>
            <a:r>
              <a:rPr lang="en-US" sz="2800" b="1" dirty="0" err="1" smtClean="0">
                <a:solidFill>
                  <a:srgbClr val="0000FF"/>
                </a:solidFill>
                <a:latin typeface="+mn-lt"/>
                <a:ea typeface="ＭＳ Ｐゴシック" pitchFamily="34" charset="-128"/>
                <a:cs typeface="Arial" charset="0"/>
              </a:rPr>
              <a:t>Leitfragen</a:t>
            </a:r>
            <a:r>
              <a:rPr lang="en-US" sz="2800" b="1" dirty="0" smtClean="0">
                <a:solidFill>
                  <a:srgbClr val="0000FF"/>
                </a:solidFill>
                <a:latin typeface="+mn-lt"/>
                <a:ea typeface="ＭＳ Ｐゴシック" pitchFamily="34" charset="-128"/>
                <a:cs typeface="Arial" charset="0"/>
              </a:rPr>
              <a:t> </a:t>
            </a:r>
            <a:r>
              <a:rPr lang="en-US" sz="2800" b="1" dirty="0" err="1" smtClean="0">
                <a:solidFill>
                  <a:srgbClr val="0000FF"/>
                </a:solidFill>
                <a:latin typeface="+mn-lt"/>
                <a:ea typeface="ＭＳ Ｐゴシック" pitchFamily="34" charset="-128"/>
                <a:cs typeface="Arial" charset="0"/>
              </a:rPr>
              <a:t>zur</a:t>
            </a:r>
            <a:r>
              <a:rPr lang="en-US" sz="2800" b="1" dirty="0" smtClean="0">
                <a:solidFill>
                  <a:srgbClr val="0000FF"/>
                </a:solidFill>
                <a:latin typeface="+mn-lt"/>
                <a:ea typeface="ＭＳ Ｐゴシック" pitchFamily="34" charset="-128"/>
                <a:cs typeface="Arial" charset="0"/>
              </a:rPr>
              <a:t> </a:t>
            </a:r>
            <a:r>
              <a:rPr lang="en-US" sz="2800" b="1" dirty="0" err="1">
                <a:solidFill>
                  <a:srgbClr val="0000FF"/>
                </a:solidFill>
                <a:ea typeface="ＭＳ Ｐゴシック" pitchFamily="34" charset="-128"/>
                <a:cs typeface="Arial" charset="0"/>
              </a:rPr>
              <a:t>Sprachstandserhebung</a:t>
            </a:r>
            <a:endParaRPr lang="en-US" sz="2800" b="1" dirty="0">
              <a:solidFill>
                <a:srgbClr val="0000FF"/>
              </a:solidFill>
              <a:latin typeface="+mn-lt"/>
              <a:ea typeface="ＭＳ Ｐゴシック" pitchFamily="34" charset="-128"/>
              <a:cs typeface="Arial" charset="0"/>
            </a:endParaRPr>
          </a:p>
        </p:txBody>
      </p:sp>
      <p:sp>
        <p:nvSpPr>
          <p:cNvPr id="56326" name="Content Placeholder 2"/>
          <p:cNvSpPr txBox="1">
            <a:spLocks/>
          </p:cNvSpPr>
          <p:nvPr/>
        </p:nvSpPr>
        <p:spPr bwMode="auto">
          <a:xfrm>
            <a:off x="457200" y="4365625"/>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lvl="0" indent="0" algn="ctr">
              <a:buNone/>
            </a:pPr>
            <a:r>
              <a:rPr lang="de-DE" b="1" dirty="0"/>
              <a:t>Welche sprachlichen Anforderungen werden an die </a:t>
            </a:r>
            <a:r>
              <a:rPr lang="de-DE" b="1" dirty="0" err="1"/>
              <a:t>SchülerInnen</a:t>
            </a:r>
            <a:r>
              <a:rPr lang="de-DE" b="1" dirty="0"/>
              <a:t> in </a:t>
            </a:r>
            <a:r>
              <a:rPr lang="de-DE" b="1"/>
              <a:t>den </a:t>
            </a:r>
            <a:r>
              <a:rPr lang="de-DE" b="1" smtClean="0"/>
              <a:t>Schulstufen </a:t>
            </a:r>
            <a:r>
              <a:rPr lang="de-DE" b="1" dirty="0"/>
              <a:t>gestellt?</a:t>
            </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3947" y="1582354"/>
            <a:ext cx="2692190" cy="264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DE" sz="2800" b="1" dirty="0">
                <a:solidFill>
                  <a:srgbClr val="0000FF"/>
                </a:solidFill>
                <a:latin typeface="+mn-lt"/>
                <a:ea typeface="ＭＳ Ｐゴシック" pitchFamily="34" charset="-128"/>
                <a:cs typeface="Arial" charset="0"/>
              </a:rPr>
              <a:t> </a:t>
            </a:r>
            <a:r>
              <a:rPr lang="de-DE" sz="2800" b="1" dirty="0" smtClean="0">
                <a:solidFill>
                  <a:srgbClr val="0000FF"/>
                </a:solidFill>
                <a:latin typeface="+mn-lt"/>
                <a:ea typeface="ＭＳ Ｐゴシック" pitchFamily="34" charset="-128"/>
                <a:cs typeface="Arial" charset="0"/>
              </a:rPr>
              <a:t>4c) </a:t>
            </a:r>
            <a:r>
              <a:rPr lang="en-US" sz="2800" b="1" dirty="0" err="1">
                <a:solidFill>
                  <a:srgbClr val="0000FF"/>
                </a:solidFill>
                <a:latin typeface="+mn-lt"/>
                <a:ea typeface="ＭＳ Ｐゴシック" pitchFamily="34" charset="-128"/>
                <a:cs typeface="Arial" charset="0"/>
              </a:rPr>
              <a:t>Sprachliche</a:t>
            </a:r>
            <a:r>
              <a:rPr lang="en-US" sz="2800" b="1" dirty="0">
                <a:solidFill>
                  <a:srgbClr val="0000FF"/>
                </a:solidFill>
                <a:latin typeface="+mn-lt"/>
                <a:ea typeface="ＭＳ Ｐゴシック" pitchFamily="34" charset="-128"/>
                <a:cs typeface="Arial" charset="0"/>
              </a:rPr>
              <a:t> </a:t>
            </a:r>
            <a:r>
              <a:rPr lang="en-US" sz="2800" b="1" dirty="0" err="1">
                <a:solidFill>
                  <a:srgbClr val="0000FF"/>
                </a:solidFill>
                <a:latin typeface="+mn-lt"/>
                <a:ea typeface="ＭＳ Ｐゴシック" pitchFamily="34" charset="-128"/>
                <a:cs typeface="Arial" charset="0"/>
              </a:rPr>
              <a:t>Anforderungen</a:t>
            </a:r>
            <a:r>
              <a:rPr lang="en-US" sz="2800" b="1" dirty="0">
                <a:solidFill>
                  <a:srgbClr val="0000FF"/>
                </a:solidFill>
                <a:latin typeface="+mn-lt"/>
                <a:ea typeface="ＭＳ Ｐゴシック" pitchFamily="34" charset="-128"/>
                <a:cs typeface="Arial" charset="0"/>
              </a:rPr>
              <a:t> in der </a:t>
            </a:r>
            <a:r>
              <a:rPr lang="en-US" sz="2800" b="1" dirty="0" err="1">
                <a:solidFill>
                  <a:srgbClr val="0000FF"/>
                </a:solidFill>
                <a:latin typeface="+mn-lt"/>
                <a:ea typeface="ＭＳ Ｐゴシック" pitchFamily="34" charset="-128"/>
                <a:cs typeface="Arial" charset="0"/>
              </a:rPr>
              <a:t>Schule</a:t>
            </a:r>
            <a:endParaRPr lang="de-DE" sz="2800" dirty="0">
              <a:latin typeface="+mn-lt"/>
            </a:endParaRPr>
          </a:p>
        </p:txBody>
      </p:sp>
      <p:sp>
        <p:nvSpPr>
          <p:cNvPr id="3" name="Content Placeholder 2"/>
          <p:cNvSpPr>
            <a:spLocks noGrp="1"/>
          </p:cNvSpPr>
          <p:nvPr>
            <p:ph idx="1"/>
          </p:nvPr>
        </p:nvSpPr>
        <p:spPr/>
        <p:txBody>
          <a:bodyPr/>
          <a:lstStyle/>
          <a:p>
            <a:pPr lvl="0"/>
            <a:r>
              <a:rPr lang="de-DE" sz="2800" dirty="0"/>
              <a:t>Welche sprachlichen Teilbereiche sind in Bezug auf </a:t>
            </a:r>
            <a:r>
              <a:rPr lang="de-DE" sz="2800" b="1" dirty="0"/>
              <a:t>das Alter </a:t>
            </a:r>
            <a:r>
              <a:rPr lang="de-DE" sz="2800" dirty="0"/>
              <a:t>und die </a:t>
            </a:r>
            <a:r>
              <a:rPr lang="de-DE" sz="2800" b="1" dirty="0"/>
              <a:t>schulischen Anforderungen</a:t>
            </a:r>
            <a:r>
              <a:rPr lang="de-DE" sz="2800" dirty="0"/>
              <a:t> </a:t>
            </a:r>
            <a:r>
              <a:rPr lang="de-DE" sz="2800" b="1" dirty="0"/>
              <a:t>Ihrer SchülerInnen </a:t>
            </a:r>
            <a:r>
              <a:rPr lang="de-DE" sz="2800" dirty="0"/>
              <a:t>besonders relevant?</a:t>
            </a:r>
          </a:p>
          <a:p>
            <a:pPr marL="0" lvl="0" indent="0">
              <a:buNone/>
            </a:pPr>
            <a:endParaRPr lang="de-DE" sz="2800" dirty="0"/>
          </a:p>
          <a:p>
            <a:pPr lvl="0"/>
            <a:r>
              <a:rPr lang="de-DE" sz="2800" dirty="0"/>
              <a:t>Wie </a:t>
            </a:r>
            <a:r>
              <a:rPr lang="de-DE" sz="2800" b="1" dirty="0"/>
              <a:t>verändern</a:t>
            </a:r>
            <a:r>
              <a:rPr lang="de-DE" sz="2800" dirty="0"/>
              <a:t> sich die Anforderungen an die Sprache der SchülerInnen im Verlauf der Schulzeit?</a:t>
            </a:r>
          </a:p>
          <a:p>
            <a:endParaRPr lang="de-DE" dirty="0"/>
          </a:p>
        </p:txBody>
      </p:sp>
    </p:spTree>
    <p:extLst>
      <p:ext uri="{BB962C8B-B14F-4D97-AF65-F5344CB8AC3E}">
        <p14:creationId xmlns:p14="http://schemas.microsoft.com/office/powerpoint/2010/main" val="1781041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647700"/>
          </a:xfrm>
        </p:spPr>
        <p:txBody>
          <a:bodyPr/>
          <a:lstStyle/>
          <a:p>
            <a:pPr algn="l">
              <a:defRPr/>
            </a:pPr>
            <a:r>
              <a:rPr lang="de-DE" sz="2800" b="1" dirty="0" smtClean="0">
                <a:solidFill>
                  <a:srgbClr val="0000FF"/>
                </a:solidFill>
                <a:latin typeface="+mn-lt"/>
                <a:ea typeface="ＭＳ Ｐゴシック" pitchFamily="34" charset="-128"/>
                <a:cs typeface="Arial" charset="0"/>
              </a:rPr>
              <a:t>  4c) </a:t>
            </a:r>
            <a:r>
              <a:rPr lang="en-US" sz="2800" b="1" dirty="0" err="1" smtClean="0">
                <a:solidFill>
                  <a:srgbClr val="0000FF"/>
                </a:solidFill>
                <a:latin typeface="+mn-lt"/>
                <a:ea typeface="ＭＳ Ｐゴシック" pitchFamily="34" charset="-128"/>
                <a:cs typeface="Arial" charset="0"/>
              </a:rPr>
              <a:t>Sprachliche</a:t>
            </a:r>
            <a:r>
              <a:rPr lang="en-US" sz="2800" b="1" dirty="0" smtClean="0">
                <a:solidFill>
                  <a:srgbClr val="0000FF"/>
                </a:solidFill>
                <a:latin typeface="+mn-lt"/>
                <a:ea typeface="ＭＳ Ｐゴシック" pitchFamily="34" charset="-128"/>
                <a:cs typeface="Arial" charset="0"/>
              </a:rPr>
              <a:t> </a:t>
            </a:r>
            <a:r>
              <a:rPr lang="en-US" sz="2800" b="1" dirty="0" err="1" smtClean="0">
                <a:solidFill>
                  <a:srgbClr val="0000FF"/>
                </a:solidFill>
                <a:latin typeface="+mn-lt"/>
                <a:ea typeface="ＭＳ Ｐゴシック" pitchFamily="34" charset="-128"/>
                <a:cs typeface="Arial" charset="0"/>
              </a:rPr>
              <a:t>Anforderungen</a:t>
            </a:r>
            <a:r>
              <a:rPr lang="en-US" sz="2800" b="1" dirty="0" smtClean="0">
                <a:solidFill>
                  <a:srgbClr val="0000FF"/>
                </a:solidFill>
                <a:latin typeface="+mn-lt"/>
                <a:ea typeface="ＭＳ Ｐゴシック" pitchFamily="34" charset="-128"/>
                <a:cs typeface="Arial" charset="0"/>
              </a:rPr>
              <a:t> in der </a:t>
            </a:r>
            <a:r>
              <a:rPr lang="en-US" sz="2800" b="1" dirty="0" err="1" smtClean="0">
                <a:solidFill>
                  <a:srgbClr val="0000FF"/>
                </a:solidFill>
                <a:latin typeface="+mn-lt"/>
                <a:ea typeface="ＭＳ Ｐゴシック" pitchFamily="34" charset="-128"/>
                <a:cs typeface="Arial" charset="0"/>
              </a:rPr>
              <a:t>Schule</a:t>
            </a:r>
            <a:endParaRPr lang="en-US" sz="2800" b="1" dirty="0">
              <a:solidFill>
                <a:srgbClr val="0000FF"/>
              </a:solidFill>
              <a:latin typeface="+mn-lt"/>
              <a:ea typeface="ＭＳ Ｐゴシック" pitchFamily="34" charset="-128"/>
              <a:cs typeface="Arial" charset="0"/>
            </a:endParaRPr>
          </a:p>
        </p:txBody>
      </p:sp>
      <p:sp>
        <p:nvSpPr>
          <p:cNvPr id="10" name="Content Placeholder 2"/>
          <p:cNvSpPr txBox="1">
            <a:spLocks/>
          </p:cNvSpPr>
          <p:nvPr/>
        </p:nvSpPr>
        <p:spPr bwMode="auto">
          <a:xfrm>
            <a:off x="179388" y="1512813"/>
            <a:ext cx="8353425" cy="45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Font typeface="Arial" panose="020B0604020202020204" pitchFamily="34" charset="0"/>
              <a:buNone/>
              <a:defRPr/>
            </a:pPr>
            <a:r>
              <a:rPr lang="de-DE" sz="1200" b="1" dirty="0" err="1" smtClean="0">
                <a:solidFill>
                  <a:sysClr val="windowText" lastClr="000000"/>
                </a:solidFill>
              </a:rPr>
              <a:t>Cummins</a:t>
            </a:r>
            <a:r>
              <a:rPr lang="de-DE" sz="1200" b="1" dirty="0" smtClean="0">
                <a:solidFill>
                  <a:sysClr val="windowText" lastClr="000000"/>
                </a:solidFill>
              </a:rPr>
              <a:t> </a:t>
            </a:r>
          </a:p>
          <a:p>
            <a:pPr marL="0" indent="0" eaLnBrk="1" fontAlgn="auto" hangingPunct="1">
              <a:lnSpc>
                <a:spcPct val="120000"/>
              </a:lnSpc>
              <a:spcAft>
                <a:spcPts val="0"/>
              </a:spcAft>
              <a:buFont typeface="Arial" panose="020B0604020202020204" pitchFamily="34" charset="0"/>
              <a:buNone/>
              <a:defRPr/>
            </a:pPr>
            <a:r>
              <a:rPr lang="de-DE" sz="1200" b="1" dirty="0" smtClean="0">
                <a:solidFill>
                  <a:sysClr val="windowText" lastClr="000000"/>
                </a:solidFill>
              </a:rPr>
              <a:t>(1979):</a:t>
            </a:r>
          </a:p>
          <a:p>
            <a:pPr marL="0" lvl="0" indent="0" eaLnBrk="1" fontAlgn="auto" hangingPunct="1">
              <a:lnSpc>
                <a:spcPct val="170000"/>
              </a:lnSpc>
              <a:spcAft>
                <a:spcPts val="0"/>
              </a:spcAft>
              <a:buNone/>
              <a:defRPr/>
            </a:pPr>
            <a:endParaRPr lang="en-US" sz="1200" dirty="0">
              <a:solidFill>
                <a:prstClr val="black"/>
              </a:solidFill>
            </a:endParaRPr>
          </a:p>
          <a:p>
            <a:pPr marL="0" indent="0" eaLnBrk="1" fontAlgn="auto" hangingPunct="1">
              <a:lnSpc>
                <a:spcPct val="170000"/>
              </a:lnSpc>
              <a:spcAft>
                <a:spcPts val="0"/>
              </a:spcAft>
              <a:buFont typeface="Arial" panose="020B0604020202020204" pitchFamily="34" charset="0"/>
              <a:buNone/>
              <a:defRPr/>
            </a:pPr>
            <a:endParaRPr lang="de-DE" sz="1200" b="1" dirty="0" smtClean="0">
              <a:solidFill>
                <a:prstClr val="black"/>
              </a:solidFill>
            </a:endParaRPr>
          </a:p>
          <a:p>
            <a:pPr marL="0" indent="0" eaLnBrk="1" fontAlgn="auto" hangingPunct="1">
              <a:lnSpc>
                <a:spcPct val="170000"/>
              </a:lnSpc>
              <a:spcAft>
                <a:spcPts val="0"/>
              </a:spcAft>
              <a:buFont typeface="Arial" panose="020B0604020202020204" pitchFamily="34" charset="0"/>
              <a:buNone/>
              <a:defRPr/>
            </a:pPr>
            <a:endParaRPr lang="de-DE" sz="1200" b="1" dirty="0" smtClean="0">
              <a:solidFill>
                <a:prstClr val="black"/>
              </a:solidFill>
            </a:endParaRPr>
          </a:p>
          <a:p>
            <a:pPr marL="0" indent="0" eaLnBrk="1" fontAlgn="auto" hangingPunct="1">
              <a:lnSpc>
                <a:spcPct val="170000"/>
              </a:lnSpc>
              <a:spcAft>
                <a:spcPts val="0"/>
              </a:spcAft>
              <a:buFont typeface="Arial" panose="020B0604020202020204" pitchFamily="34" charset="0"/>
              <a:buNone/>
              <a:defRPr/>
            </a:pPr>
            <a:endParaRPr lang="de-DE" sz="1200" b="1" dirty="0" smtClean="0">
              <a:solidFill>
                <a:prstClr val="black"/>
              </a:solidFill>
            </a:endParaRPr>
          </a:p>
          <a:p>
            <a:pPr marL="0" indent="0" eaLnBrk="1" fontAlgn="auto" hangingPunct="1">
              <a:lnSpc>
                <a:spcPct val="170000"/>
              </a:lnSpc>
              <a:spcAft>
                <a:spcPts val="0"/>
              </a:spcAft>
              <a:buFont typeface="Arial" panose="020B0604020202020204" pitchFamily="34" charset="0"/>
              <a:buNone/>
              <a:defRPr/>
            </a:pPr>
            <a:endParaRPr lang="de-DE" sz="1200" b="1" dirty="0" smtClean="0">
              <a:solidFill>
                <a:prstClr val="black"/>
              </a:solidFill>
            </a:endParaRPr>
          </a:p>
          <a:p>
            <a:pPr marL="0" indent="0" eaLnBrk="1" fontAlgn="auto" hangingPunct="1">
              <a:lnSpc>
                <a:spcPct val="170000"/>
              </a:lnSpc>
              <a:spcAft>
                <a:spcPts val="0"/>
              </a:spcAft>
              <a:buFont typeface="Arial" panose="020B0604020202020204" pitchFamily="34" charset="0"/>
              <a:buNone/>
              <a:defRPr/>
            </a:pPr>
            <a:endParaRPr lang="de-DE" sz="1200" b="1" dirty="0" smtClean="0">
              <a:solidFill>
                <a:prstClr val="black"/>
              </a:solidFill>
            </a:endParaRPr>
          </a:p>
          <a:p>
            <a:pPr lvl="0">
              <a:lnSpc>
                <a:spcPct val="170000"/>
              </a:lnSpc>
            </a:pPr>
            <a:endParaRPr lang="de-DE" sz="1200" b="1" dirty="0" smtClean="0">
              <a:solidFill>
                <a:prstClr val="black"/>
              </a:solidFill>
            </a:endParaRPr>
          </a:p>
          <a:p>
            <a:pPr lvl="0">
              <a:lnSpc>
                <a:spcPct val="170000"/>
              </a:lnSpc>
            </a:pPr>
            <a:r>
              <a:rPr lang="de-DE" sz="1300" b="1" dirty="0" smtClean="0">
                <a:solidFill>
                  <a:prstClr val="black"/>
                </a:solidFill>
              </a:rPr>
              <a:t>Kindergarten</a:t>
            </a:r>
            <a:r>
              <a:rPr lang="de-DE" sz="1300" b="1" dirty="0">
                <a:solidFill>
                  <a:prstClr val="black"/>
                </a:solidFill>
              </a:rPr>
              <a:t>: </a:t>
            </a:r>
            <a:r>
              <a:rPr lang="de-DE" sz="1300" dirty="0">
                <a:solidFill>
                  <a:prstClr val="black"/>
                </a:solidFill>
              </a:rPr>
              <a:t>allgemeinsprachliche Fähigkeiten (mündlich</a:t>
            </a:r>
            <a:r>
              <a:rPr lang="de-DE" sz="1300" dirty="0" smtClean="0">
                <a:solidFill>
                  <a:prstClr val="black"/>
                </a:solidFill>
              </a:rPr>
              <a:t>)</a:t>
            </a:r>
          </a:p>
          <a:p>
            <a:pPr marL="0" lvl="0" indent="0">
              <a:lnSpc>
                <a:spcPct val="170000"/>
              </a:lnSpc>
              <a:buNone/>
            </a:pPr>
            <a:endParaRPr lang="de-DE" sz="500" b="1" dirty="0">
              <a:solidFill>
                <a:prstClr val="black"/>
              </a:solidFill>
            </a:endParaRPr>
          </a:p>
          <a:p>
            <a:pPr lvl="0"/>
            <a:r>
              <a:rPr lang="de-DE" sz="1300" b="1" dirty="0">
                <a:solidFill>
                  <a:prstClr val="black"/>
                </a:solidFill>
              </a:rPr>
              <a:t>Grundschule: </a:t>
            </a:r>
            <a:r>
              <a:rPr lang="de-DE" sz="1300" dirty="0">
                <a:solidFill>
                  <a:prstClr val="black"/>
                </a:solidFill>
              </a:rPr>
              <a:t>neben allgemeinsprachlichen Fähigkeiten zunehmend auch schriftsprachliche und bildungssprachliche Kompetenzen, Schulspezifischer </a:t>
            </a:r>
            <a:r>
              <a:rPr lang="de-DE" sz="1300" dirty="0" smtClean="0">
                <a:solidFill>
                  <a:prstClr val="black"/>
                </a:solidFill>
              </a:rPr>
              <a:t>Wortschatz</a:t>
            </a:r>
          </a:p>
          <a:p>
            <a:pPr marL="0" lvl="0" indent="0">
              <a:buNone/>
            </a:pPr>
            <a:endParaRPr lang="de-DE" sz="500" b="1" dirty="0">
              <a:solidFill>
                <a:prstClr val="black"/>
              </a:solidFill>
            </a:endParaRPr>
          </a:p>
          <a:p>
            <a:pPr lvl="0"/>
            <a:r>
              <a:rPr lang="de-DE" sz="1300" b="1" dirty="0">
                <a:solidFill>
                  <a:prstClr val="black"/>
                </a:solidFill>
              </a:rPr>
              <a:t>Sekundarstufe: </a:t>
            </a:r>
            <a:r>
              <a:rPr lang="de-DE" sz="1300" dirty="0">
                <a:solidFill>
                  <a:prstClr val="black"/>
                </a:solidFill>
              </a:rPr>
              <a:t>fachsprachliche </a:t>
            </a:r>
            <a:r>
              <a:rPr lang="de-DE" sz="1300" dirty="0" smtClean="0">
                <a:solidFill>
                  <a:prstClr val="black"/>
                </a:solidFill>
              </a:rPr>
              <a:t>Kompetenzen</a:t>
            </a:r>
            <a:r>
              <a:rPr lang="de-DE" sz="1300" b="1" dirty="0" smtClean="0"/>
              <a:t> 	</a:t>
            </a:r>
            <a:r>
              <a:rPr lang="de-DE" sz="1200" b="1" dirty="0" smtClean="0"/>
              <a:t>	</a:t>
            </a:r>
          </a:p>
          <a:p>
            <a:pPr marL="0" lvl="0" indent="0">
              <a:lnSpc>
                <a:spcPct val="170000"/>
              </a:lnSpc>
              <a:buNone/>
            </a:pPr>
            <a:r>
              <a:rPr lang="de-DE" sz="1200" b="1" dirty="0">
                <a:solidFill>
                  <a:prstClr val="black"/>
                </a:solidFill>
              </a:rPr>
              <a:t>	</a:t>
            </a:r>
            <a:r>
              <a:rPr lang="de-DE" sz="1200" b="1" dirty="0" smtClean="0">
                <a:solidFill>
                  <a:prstClr val="black"/>
                </a:solidFill>
              </a:rPr>
              <a:t>				</a:t>
            </a:r>
            <a:r>
              <a:rPr lang="de-DE" sz="1050" b="1" dirty="0" smtClean="0">
                <a:solidFill>
                  <a:prstClr val="black"/>
                </a:solidFill>
              </a:rPr>
              <a:t>Literatur</a:t>
            </a:r>
            <a:r>
              <a:rPr lang="de-DE" sz="1050" b="1" dirty="0">
                <a:solidFill>
                  <a:prstClr val="black"/>
                </a:solidFill>
              </a:rPr>
              <a:t>: </a:t>
            </a:r>
            <a:r>
              <a:rPr lang="de-DE" sz="1050" dirty="0">
                <a:solidFill>
                  <a:prstClr val="black"/>
                </a:solidFill>
              </a:rPr>
              <a:t>Kany/Schöler (2010): 98; </a:t>
            </a:r>
            <a:r>
              <a:rPr lang="de-DE" sz="1050" b="1" dirty="0">
                <a:solidFill>
                  <a:prstClr val="black"/>
                </a:solidFill>
              </a:rPr>
              <a:t>Grafik: </a:t>
            </a:r>
            <a:r>
              <a:rPr lang="de-DE" sz="1050" dirty="0">
                <a:solidFill>
                  <a:prstClr val="black"/>
                </a:solidFill>
              </a:rPr>
              <a:t>Antje Aulbert</a:t>
            </a:r>
            <a:endParaRPr lang="en-US" sz="1050" dirty="0">
              <a:solidFill>
                <a:prstClr val="black"/>
              </a:solidFill>
            </a:endParaRPr>
          </a:p>
        </p:txBody>
      </p:sp>
      <p:pic>
        <p:nvPicPr>
          <p:cNvPr id="11" name="Picture 2" descr="I:\PROJEKTE\Sprachenvielfalt macht Schule\Work in progress\Antje\FoBi-Packet_Modul 2\Grafiken PPt\BICS_CALP.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11" t="10702" r="5185" b="32454"/>
          <a:stretch/>
        </p:blipFill>
        <p:spPr bwMode="auto">
          <a:xfrm>
            <a:off x="1138370" y="1412875"/>
            <a:ext cx="6962022" cy="315387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a:off x="4461259" y="2852936"/>
            <a:ext cx="398773" cy="5329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863600"/>
          </a:xfrm>
        </p:spPr>
        <p:txBody>
          <a:bodyPr/>
          <a:lstStyle/>
          <a:p>
            <a:pPr algn="l">
              <a:defRPr/>
            </a:pPr>
            <a:r>
              <a:rPr lang="de-DE" sz="2800" b="1" dirty="0" smtClean="0">
                <a:solidFill>
                  <a:srgbClr val="0000FF"/>
                </a:solidFill>
                <a:latin typeface="+mn-lt"/>
                <a:ea typeface="ＭＳ Ｐゴシック" pitchFamily="34" charset="-128"/>
                <a:cs typeface="Arial" charset="0"/>
              </a:rPr>
              <a:t>  4c) </a:t>
            </a:r>
            <a:r>
              <a:rPr lang="en-US" sz="2800" b="1" dirty="0" err="1" smtClean="0">
                <a:solidFill>
                  <a:srgbClr val="0000FF"/>
                </a:solidFill>
                <a:latin typeface="+mn-lt"/>
                <a:ea typeface="ＭＳ Ｐゴシック" pitchFamily="34" charset="-128"/>
                <a:cs typeface="Arial" charset="0"/>
              </a:rPr>
              <a:t>Leitfragen</a:t>
            </a:r>
            <a:r>
              <a:rPr lang="en-US" sz="2800" b="1" dirty="0" smtClean="0">
                <a:solidFill>
                  <a:srgbClr val="0000FF"/>
                </a:solidFill>
                <a:latin typeface="+mn-lt"/>
                <a:ea typeface="ＭＳ Ｐゴシック" pitchFamily="34" charset="-128"/>
                <a:cs typeface="Arial" charset="0"/>
              </a:rPr>
              <a:t> </a:t>
            </a:r>
            <a:r>
              <a:rPr lang="en-US" sz="2800" b="1" dirty="0" err="1" smtClean="0">
                <a:solidFill>
                  <a:srgbClr val="0000FF"/>
                </a:solidFill>
                <a:latin typeface="+mn-lt"/>
                <a:ea typeface="ＭＳ Ｐゴシック" pitchFamily="34" charset="-128"/>
                <a:cs typeface="Arial" charset="0"/>
              </a:rPr>
              <a:t>zur</a:t>
            </a:r>
            <a:r>
              <a:rPr lang="en-US" sz="2800" b="1" dirty="0" smtClean="0">
                <a:solidFill>
                  <a:srgbClr val="0000FF"/>
                </a:solidFill>
                <a:latin typeface="+mn-lt"/>
                <a:ea typeface="ＭＳ Ｐゴシック" pitchFamily="34" charset="-128"/>
                <a:cs typeface="Arial" charset="0"/>
              </a:rPr>
              <a:t> </a:t>
            </a:r>
            <a:r>
              <a:rPr lang="en-US" sz="2800" b="1" dirty="0" err="1">
                <a:solidFill>
                  <a:srgbClr val="0000FF"/>
                </a:solidFill>
                <a:ea typeface="ＭＳ Ｐゴシック" pitchFamily="34" charset="-128"/>
                <a:cs typeface="Arial" charset="0"/>
              </a:rPr>
              <a:t>Sprachstandserhebung</a:t>
            </a:r>
            <a:endParaRPr lang="en-US" sz="2800" b="1" dirty="0">
              <a:solidFill>
                <a:srgbClr val="0000FF"/>
              </a:solidFill>
              <a:latin typeface="+mn-lt"/>
              <a:ea typeface="ＭＳ Ｐゴシック" pitchFamily="34" charset="-128"/>
              <a:cs typeface="Arial" charset="0"/>
            </a:endParaRPr>
          </a:p>
        </p:txBody>
      </p:sp>
      <p:sp>
        <p:nvSpPr>
          <p:cNvPr id="60422" name="Content Placeholder 2"/>
          <p:cNvSpPr txBox="1">
            <a:spLocks/>
          </p:cNvSpPr>
          <p:nvPr/>
        </p:nvSpPr>
        <p:spPr bwMode="auto">
          <a:xfrm>
            <a:off x="251520" y="4189696"/>
            <a:ext cx="843528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a:buNone/>
            </a:pPr>
            <a:r>
              <a:rPr lang="de-DE" sz="2800" b="1" dirty="0"/>
              <a:t>Welche zeitlichen, finanziellen, personellen und materiellen Ressourcen stehen Ihnen zur Verfügung?</a:t>
            </a:r>
          </a:p>
          <a:p>
            <a:pPr marL="0" indent="0" algn="ctr">
              <a:buNone/>
            </a:pPr>
            <a:r>
              <a:rPr lang="de-DE" sz="2800" b="1" smtClean="0"/>
              <a:t>Wie können </a:t>
            </a:r>
            <a:r>
              <a:rPr lang="de-DE" sz="2800" b="1" dirty="0"/>
              <a:t>Sie weitere Ressourcen mobilisieren?</a:t>
            </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732383"/>
            <a:ext cx="2448272" cy="235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txBox="1">
            <a:spLocks/>
          </p:cNvSpPr>
          <p:nvPr/>
        </p:nvSpPr>
        <p:spPr bwMode="auto">
          <a:xfrm>
            <a:off x="0" y="765175"/>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de-DE" sz="2800" b="1" dirty="0" smtClean="0">
                <a:solidFill>
                  <a:srgbClr val="0000FF"/>
                </a:solidFill>
                <a:latin typeface="+mn-lt"/>
                <a:ea typeface="ＭＳ Ｐゴシック" pitchFamily="34" charset="-128"/>
                <a:cs typeface="Arial" charset="0"/>
              </a:rPr>
              <a:t>  4c) </a:t>
            </a:r>
            <a:r>
              <a:rPr lang="en-US" sz="2800" b="1" dirty="0" err="1" smtClean="0">
                <a:solidFill>
                  <a:srgbClr val="0000FF"/>
                </a:solidFill>
                <a:latin typeface="+mn-lt"/>
                <a:ea typeface="ＭＳ Ｐゴシック" pitchFamily="34" charset="-128"/>
                <a:cs typeface="Arial" charset="0"/>
              </a:rPr>
              <a:t>Ressourcen</a:t>
            </a:r>
            <a:r>
              <a:rPr lang="en-US" sz="2800" b="1" dirty="0" smtClean="0">
                <a:solidFill>
                  <a:srgbClr val="0000FF"/>
                </a:solidFill>
                <a:latin typeface="+mn-lt"/>
                <a:ea typeface="ＭＳ Ｐゴシック" pitchFamily="34" charset="-128"/>
                <a:cs typeface="Arial" charset="0"/>
              </a:rPr>
              <a:t> – </a:t>
            </a:r>
            <a:r>
              <a:rPr lang="en-US" sz="2800" b="1" dirty="0" err="1" smtClean="0">
                <a:solidFill>
                  <a:srgbClr val="0000FF"/>
                </a:solidFill>
                <a:latin typeface="+mn-lt"/>
                <a:ea typeface="ＭＳ Ｐゴシック" pitchFamily="34" charset="-128"/>
                <a:cs typeface="Arial" charset="0"/>
              </a:rPr>
              <a:t>Erhebungsverfahren</a:t>
            </a:r>
            <a:r>
              <a:rPr lang="en-US" sz="2800" b="1" dirty="0" smtClean="0">
                <a:solidFill>
                  <a:srgbClr val="0000FF"/>
                </a:solidFill>
                <a:latin typeface="+mn-lt"/>
                <a:ea typeface="ＭＳ Ｐゴシック" pitchFamily="34" charset="-128"/>
                <a:cs typeface="Arial" charset="0"/>
              </a:rPr>
              <a:t> &amp; </a:t>
            </a:r>
            <a:r>
              <a:rPr lang="en-US" sz="2800" b="1" dirty="0" err="1" smtClean="0">
                <a:solidFill>
                  <a:srgbClr val="0000FF"/>
                </a:solidFill>
                <a:latin typeface="+mn-lt"/>
                <a:ea typeface="ＭＳ Ｐゴシック" pitchFamily="34" charset="-128"/>
                <a:cs typeface="Arial" charset="0"/>
              </a:rPr>
              <a:t>Praktikabilität</a:t>
            </a:r>
            <a:endParaRPr lang="en-US" sz="2800" b="1" dirty="0">
              <a:solidFill>
                <a:srgbClr val="0000FF"/>
              </a:solidFill>
              <a:latin typeface="+mn-lt"/>
              <a:ea typeface="ＭＳ Ｐゴシック" pitchFamily="34" charset="-128"/>
              <a:cs typeface="Arial" charset="0"/>
            </a:endParaRPr>
          </a:p>
        </p:txBody>
      </p:sp>
      <p:sp>
        <p:nvSpPr>
          <p:cNvPr id="10" name="Content Placeholder 2"/>
          <p:cNvSpPr txBox="1">
            <a:spLocks/>
          </p:cNvSpPr>
          <p:nvPr/>
        </p:nvSpPr>
        <p:spPr bwMode="auto">
          <a:xfrm>
            <a:off x="457200" y="1816100"/>
            <a:ext cx="8229600" cy="355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700"/>
              </a:lnSpc>
            </a:pPr>
            <a:r>
              <a:rPr lang="de-DE" sz="2800" dirty="0"/>
              <a:t>Aus- und Fortbildungen</a:t>
            </a:r>
          </a:p>
          <a:p>
            <a:pPr>
              <a:lnSpc>
                <a:spcPts val="3700"/>
              </a:lnSpc>
            </a:pPr>
            <a:r>
              <a:rPr lang="de-DE" sz="2800" smtClean="0"/>
              <a:t>Sprachzentren, Kompetenzzentrum, Sprachberatung</a:t>
            </a:r>
            <a:endParaRPr lang="de-DE" sz="2800" dirty="0"/>
          </a:p>
          <a:p>
            <a:pPr>
              <a:lnSpc>
                <a:spcPts val="3700"/>
              </a:lnSpc>
            </a:pPr>
            <a:r>
              <a:rPr lang="de-DE" sz="2800" dirty="0"/>
              <a:t>Vernetzung </a:t>
            </a:r>
            <a:r>
              <a:rPr lang="de-DE" sz="2800"/>
              <a:t>zwischen </a:t>
            </a:r>
            <a:r>
              <a:rPr lang="de-DE" sz="2800" smtClean="0"/>
              <a:t>LehrerInnen &amp; Fachbereichen</a:t>
            </a:r>
          </a:p>
          <a:p>
            <a:pPr>
              <a:lnSpc>
                <a:spcPts val="3700"/>
              </a:lnSpc>
            </a:pPr>
            <a:r>
              <a:rPr lang="de-DE" sz="2800" smtClean="0"/>
              <a:t>räumliche</a:t>
            </a:r>
            <a:r>
              <a:rPr lang="de-DE" sz="2800" dirty="0"/>
              <a:t>, zeitliche, </a:t>
            </a:r>
            <a:r>
              <a:rPr lang="de-DE" sz="2800"/>
              <a:t>materielle </a:t>
            </a:r>
            <a:r>
              <a:rPr lang="de-DE" sz="2800" smtClean="0"/>
              <a:t>Ressourcen</a:t>
            </a:r>
          </a:p>
          <a:p>
            <a:pPr>
              <a:lnSpc>
                <a:spcPts val="3700"/>
              </a:lnSpc>
            </a:pPr>
            <a:r>
              <a:rPr lang="de-DE" sz="2800" smtClean="0"/>
              <a:t>Unterstützung von Schulleitung und KollegInnen</a:t>
            </a:r>
          </a:p>
          <a:p>
            <a:pPr>
              <a:lnSpc>
                <a:spcPts val="3700"/>
              </a:lnSpc>
            </a:pPr>
            <a:r>
              <a:rPr lang="de-DE" sz="2800"/>
              <a:t>b</a:t>
            </a:r>
            <a:r>
              <a:rPr lang="de-DE" sz="2800" smtClean="0"/>
              <a:t>ewährte Materialien</a:t>
            </a:r>
            <a:endParaRPr lang="de-DE" sz="28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1268413"/>
          </a:xfrm>
        </p:spPr>
        <p:txBody>
          <a:bodyPr/>
          <a:lstStyle/>
          <a:p>
            <a:pPr algn="l">
              <a:defRPr/>
            </a:pPr>
            <a:r>
              <a:rPr lang="de-DE" sz="2800" b="1" dirty="0" smtClean="0">
                <a:solidFill>
                  <a:srgbClr val="0000FF"/>
                </a:solidFill>
                <a:latin typeface="+mn-lt"/>
                <a:ea typeface="ＭＳ Ｐゴシック" pitchFamily="34" charset="-128"/>
                <a:cs typeface="Arial" charset="0"/>
              </a:rPr>
              <a:t>  4c) Die Auswahl der Verfahren zur Erhebung </a:t>
            </a:r>
            <a:br>
              <a:rPr lang="de-DE" sz="2800" b="1" dirty="0" smtClean="0">
                <a:solidFill>
                  <a:srgbClr val="0000FF"/>
                </a:solidFill>
                <a:latin typeface="+mn-lt"/>
                <a:ea typeface="ＭＳ Ｐゴシック" pitchFamily="34" charset="-128"/>
                <a:cs typeface="Arial" charset="0"/>
              </a:rPr>
            </a:br>
            <a:r>
              <a:rPr lang="de-DE" sz="2800" b="1" dirty="0" smtClean="0">
                <a:solidFill>
                  <a:srgbClr val="0000FF"/>
                </a:solidFill>
                <a:latin typeface="+mn-lt"/>
                <a:ea typeface="ＭＳ Ｐゴシック" pitchFamily="34" charset="-128"/>
                <a:cs typeface="Arial" charset="0"/>
              </a:rPr>
              <a:t>        des Sprachstandes ist abhängig von:</a:t>
            </a:r>
            <a:endParaRPr lang="en-US" sz="2800" b="1" dirty="0">
              <a:solidFill>
                <a:srgbClr val="0000FF"/>
              </a:solidFill>
              <a:latin typeface="+mn-lt"/>
              <a:ea typeface="ＭＳ Ｐゴシック" pitchFamily="34" charset="-128"/>
              <a:cs typeface="Arial" charset="0"/>
            </a:endParaRPr>
          </a:p>
        </p:txBody>
      </p:sp>
      <p:sp>
        <p:nvSpPr>
          <p:cNvPr id="66566" name="Content Placeholder 2"/>
          <p:cNvSpPr>
            <a:spLocks noGrp="1"/>
          </p:cNvSpPr>
          <p:nvPr>
            <p:ph idx="1"/>
          </p:nvPr>
        </p:nvSpPr>
        <p:spPr>
          <a:xfrm>
            <a:off x="2268538" y="5792390"/>
            <a:ext cx="4321175" cy="287337"/>
          </a:xfrm>
        </p:spPr>
        <p:txBody>
          <a:bodyPr/>
          <a:lstStyle/>
          <a:p>
            <a:pPr marL="0" indent="0" algn="ctr" eaLnBrk="1" hangingPunct="1">
              <a:buFont typeface="Arial" panose="020B0604020202020204" pitchFamily="34" charset="0"/>
              <a:buNone/>
            </a:pPr>
            <a:r>
              <a:rPr lang="de-DE" sz="1200" b="1" dirty="0" smtClean="0">
                <a:solidFill>
                  <a:srgbClr val="000000"/>
                </a:solidFill>
                <a:ea typeface="ＭＳ Ｐゴシック" panose="020B0600070205080204" pitchFamily="34" charset="-128"/>
              </a:rPr>
              <a:t>Abbildung: </a:t>
            </a:r>
            <a:r>
              <a:rPr lang="de-DE" sz="1200" dirty="0" smtClean="0">
                <a:solidFill>
                  <a:srgbClr val="000000"/>
                </a:solidFill>
                <a:ea typeface="ＭＳ Ｐゴシック" panose="020B0600070205080204" pitchFamily="34" charset="-128"/>
              </a:rPr>
              <a:t>Antje Aulbert</a:t>
            </a:r>
            <a:endParaRPr lang="en-US" sz="1200" dirty="0" smtClean="0">
              <a:solidFill>
                <a:srgbClr val="000000"/>
              </a:solidFill>
              <a:ea typeface="ＭＳ Ｐゴシック" panose="020B0600070205080204" pitchFamily="34" charset="-128"/>
            </a:endParaRPr>
          </a:p>
          <a:p>
            <a:pPr marL="0" indent="0" algn="ctr" eaLnBrk="1" hangingPunct="1">
              <a:buFont typeface="Arial" panose="020B0604020202020204" pitchFamily="34" charset="0"/>
              <a:buNone/>
            </a:pPr>
            <a:endParaRPr lang="en-US" sz="1200" dirty="0" smtClean="0">
              <a:ea typeface="ＭＳ Ｐゴシック" panose="020B0600070205080204" pitchFamily="34" charset="-128"/>
            </a:endParaRPr>
          </a:p>
        </p:txBody>
      </p:sp>
      <p:pic>
        <p:nvPicPr>
          <p:cNvPr id="2" name="Picture 1"/>
          <p:cNvPicPr>
            <a:picLocks noChangeAspect="1"/>
          </p:cNvPicPr>
          <p:nvPr/>
        </p:nvPicPr>
        <p:blipFill>
          <a:blip r:embed="rId5"/>
          <a:stretch>
            <a:fillRect/>
          </a:stretch>
        </p:blipFill>
        <p:spPr>
          <a:xfrm>
            <a:off x="1532399" y="1888025"/>
            <a:ext cx="5793451" cy="390436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935038"/>
          </a:xfrm>
        </p:spPr>
        <p:txBody>
          <a:bodyPr/>
          <a:lstStyle/>
          <a:p>
            <a:pPr algn="l">
              <a:defRPr/>
            </a:pPr>
            <a:r>
              <a:rPr lang="de-DE" sz="3000" b="1" dirty="0">
                <a:solidFill>
                  <a:srgbClr val="0000FF"/>
                </a:solidFill>
                <a:latin typeface="+mn-lt"/>
                <a:ea typeface="ＭＳ Ｐゴシック" pitchFamily="34" charset="-128"/>
                <a:cs typeface="Arial" charset="0"/>
              </a:rPr>
              <a:t> </a:t>
            </a:r>
            <a:r>
              <a:rPr lang="de-DE" sz="3000" b="1" dirty="0" smtClean="0">
                <a:solidFill>
                  <a:srgbClr val="0000FF"/>
                </a:solidFill>
                <a:latin typeface="+mn-lt"/>
                <a:ea typeface="ＭＳ Ｐゴシック" pitchFamily="34" charset="-128"/>
                <a:cs typeface="Arial" charset="0"/>
              </a:rPr>
              <a:t>  4d) Zwischenfazit</a:t>
            </a:r>
            <a:endParaRPr lang="en-US" sz="3000" b="1" dirty="0">
              <a:solidFill>
                <a:srgbClr val="0000FF"/>
              </a:solidFill>
              <a:latin typeface="+mn-lt"/>
              <a:ea typeface="ＭＳ Ｐゴシック" pitchFamily="34" charset="-128"/>
              <a:cs typeface="Arial" charset="0"/>
            </a:endParaRPr>
          </a:p>
        </p:txBody>
      </p:sp>
      <p:sp>
        <p:nvSpPr>
          <p:cNvPr id="4" name="Content Placeholder 3"/>
          <p:cNvSpPr>
            <a:spLocks noGrp="1"/>
          </p:cNvSpPr>
          <p:nvPr>
            <p:ph idx="1"/>
          </p:nvPr>
        </p:nvSpPr>
        <p:spPr>
          <a:xfrm>
            <a:off x="107504" y="1700213"/>
            <a:ext cx="9036496" cy="4249737"/>
          </a:xfrm>
        </p:spPr>
        <p:txBody>
          <a:bodyPr/>
          <a:lstStyle/>
          <a:p>
            <a:r>
              <a:rPr lang="de-DE" sz="2400" dirty="0"/>
              <a:t>Sprachstandserhebungen erlauben </a:t>
            </a:r>
            <a:r>
              <a:rPr lang="de-DE" sz="2400" b="1" dirty="0"/>
              <a:t>nie</a:t>
            </a:r>
            <a:r>
              <a:rPr lang="de-DE" sz="2400" dirty="0"/>
              <a:t> eine Aussage über </a:t>
            </a:r>
            <a:r>
              <a:rPr lang="de-DE" sz="2400" b="1" dirty="0"/>
              <a:t>„den“ Sprachstand </a:t>
            </a:r>
            <a:r>
              <a:rPr lang="de-DE" sz="2400" dirty="0"/>
              <a:t>der </a:t>
            </a:r>
            <a:r>
              <a:rPr lang="de-DE" sz="2400" dirty="0" smtClean="0"/>
              <a:t>SchülerInnen, </a:t>
            </a:r>
            <a:r>
              <a:rPr lang="de-DE" sz="2400" dirty="0"/>
              <a:t>sondern zeigen lediglich einzelne sprachlichen </a:t>
            </a:r>
            <a:r>
              <a:rPr lang="de-DE" sz="2400" dirty="0" smtClean="0"/>
              <a:t>Kompetenzen in </a:t>
            </a:r>
            <a:r>
              <a:rPr lang="de-DE" sz="2400" dirty="0"/>
              <a:t>einer </a:t>
            </a:r>
            <a:r>
              <a:rPr lang="de-DE" sz="2400" b="1" dirty="0"/>
              <a:t>Momentaufnahme</a:t>
            </a:r>
            <a:r>
              <a:rPr lang="de-DE" sz="2400" dirty="0"/>
              <a:t> auf</a:t>
            </a:r>
          </a:p>
          <a:p>
            <a:r>
              <a:rPr lang="de-DE" sz="2400" dirty="0"/>
              <a:t>Die Sprachaneignung erfolgt </a:t>
            </a:r>
            <a:r>
              <a:rPr lang="de-DE" sz="2400" b="1" dirty="0"/>
              <a:t>diskontinuierlich</a:t>
            </a:r>
            <a:r>
              <a:rPr lang="de-DE" sz="2400" dirty="0"/>
              <a:t> und nie linear </a:t>
            </a:r>
            <a:r>
              <a:rPr lang="de-DE" sz="2400" dirty="0" smtClean="0"/>
              <a:t>          </a:t>
            </a:r>
            <a:r>
              <a:rPr lang="de-DE" sz="2400" b="1" dirty="0" smtClean="0"/>
              <a:t>(</a:t>
            </a:r>
            <a:r>
              <a:rPr lang="de-DE" sz="2400" b="1" dirty="0"/>
              <a:t>u-förmig) </a:t>
            </a:r>
            <a:r>
              <a:rPr lang="de-DE" sz="2400" dirty="0">
                <a:sym typeface="Wingdings" pitchFamily="2" charset="2"/>
              </a:rPr>
              <a:t> Erhebungen zu </a:t>
            </a:r>
            <a:r>
              <a:rPr lang="de-DE" sz="2400" b="1" dirty="0">
                <a:sym typeface="Wingdings" pitchFamily="2" charset="2"/>
              </a:rPr>
              <a:t>mehreren Zeitpunkten </a:t>
            </a:r>
            <a:r>
              <a:rPr lang="de-DE" sz="2400" dirty="0">
                <a:sym typeface="Wingdings" pitchFamily="2" charset="2"/>
              </a:rPr>
              <a:t>notwendig</a:t>
            </a:r>
          </a:p>
          <a:p>
            <a:pPr lvl="0"/>
            <a:r>
              <a:rPr lang="de-DE" sz="2400" dirty="0">
                <a:solidFill>
                  <a:prstClr val="black"/>
                </a:solidFill>
                <a:sym typeface="Wingdings" pitchFamily="2" charset="2"/>
              </a:rPr>
              <a:t>Mehrsprachigkeit ist </a:t>
            </a:r>
            <a:r>
              <a:rPr lang="de-DE" sz="2400" b="1" dirty="0">
                <a:solidFill>
                  <a:prstClr val="black"/>
                </a:solidFill>
                <a:sym typeface="Wingdings" pitchFamily="2" charset="2"/>
              </a:rPr>
              <a:t>nicht Addition </a:t>
            </a:r>
            <a:r>
              <a:rPr lang="de-DE" sz="2400" dirty="0">
                <a:solidFill>
                  <a:prstClr val="black"/>
                </a:solidFill>
                <a:sym typeface="Wingdings" pitchFamily="2" charset="2"/>
              </a:rPr>
              <a:t>mehrerer Sprachen (Berücksichtigung multilingualer Fähigkeiten notwendig</a:t>
            </a:r>
            <a:r>
              <a:rPr lang="de-DE" sz="2400" dirty="0" smtClean="0">
                <a:solidFill>
                  <a:prstClr val="black"/>
                </a:solidFill>
                <a:sym typeface="Wingdings" pitchFamily="2" charset="2"/>
              </a:rPr>
              <a:t>)</a:t>
            </a:r>
          </a:p>
          <a:p>
            <a:pPr lvl="0"/>
            <a:r>
              <a:rPr lang="de-DE" sz="2400" dirty="0" smtClean="0">
                <a:solidFill>
                  <a:prstClr val="black"/>
                </a:solidFill>
                <a:sym typeface="Wingdings" pitchFamily="2" charset="2"/>
              </a:rPr>
              <a:t>Ideal wäre eine </a:t>
            </a:r>
            <a:r>
              <a:rPr lang="de-DE" sz="2400" b="1" dirty="0" smtClean="0">
                <a:solidFill>
                  <a:prstClr val="black"/>
                </a:solidFill>
                <a:sym typeface="Wingdings" pitchFamily="2" charset="2"/>
              </a:rPr>
              <a:t>Kombination verschiedener Verfahren</a:t>
            </a:r>
            <a:r>
              <a:rPr lang="de-DE" sz="2400" dirty="0" smtClean="0">
                <a:solidFill>
                  <a:prstClr val="black"/>
                </a:solidFill>
                <a:sym typeface="Wingdings" pitchFamily="2" charset="2"/>
              </a:rPr>
              <a:t>, wobei stets das </a:t>
            </a:r>
            <a:r>
              <a:rPr lang="de-DE" sz="2400" b="1" dirty="0" smtClean="0">
                <a:solidFill>
                  <a:prstClr val="black"/>
                </a:solidFill>
                <a:sym typeface="Wingdings" pitchFamily="2" charset="2"/>
              </a:rPr>
              <a:t>Sprachenrepertoire</a:t>
            </a:r>
            <a:r>
              <a:rPr lang="de-DE" sz="2400" dirty="0" smtClean="0">
                <a:solidFill>
                  <a:prstClr val="black"/>
                </a:solidFill>
                <a:sym typeface="Wingdings" pitchFamily="2" charset="2"/>
              </a:rPr>
              <a:t> der einzelnen SchülerInnen beachtet wird.</a:t>
            </a:r>
            <a:endParaRPr lang="de-DE" sz="2400" dirty="0">
              <a:solidFill>
                <a:prstClr val="black"/>
              </a:solidFill>
              <a:sym typeface="Wingdings" pitchFamily="2" charset="2"/>
            </a:endParaRPr>
          </a:p>
          <a:p>
            <a:pPr marL="0" lvl="0" indent="0">
              <a:buNone/>
            </a:pPr>
            <a:endParaRPr lang="de-DE" sz="1200" b="1" dirty="0"/>
          </a:p>
          <a:p>
            <a:pPr marL="0" lvl="0" indent="0">
              <a:buNone/>
            </a:pPr>
            <a:r>
              <a:rPr lang="de-DE" sz="1100" b="1" dirty="0">
                <a:solidFill>
                  <a:prstClr val="black"/>
                </a:solidFill>
              </a:rPr>
              <a:t>Literatur: </a:t>
            </a:r>
            <a:r>
              <a:rPr lang="de-DE" sz="1100" dirty="0" err="1">
                <a:solidFill>
                  <a:prstClr val="black"/>
                </a:solidFill>
              </a:rPr>
              <a:t>Lengyel</a:t>
            </a:r>
            <a:r>
              <a:rPr lang="de-DE" sz="1100" dirty="0">
                <a:solidFill>
                  <a:prstClr val="black"/>
                </a:solidFill>
              </a:rPr>
              <a:t>/ Reich/ Roth/ Döll (2009): 29; </a:t>
            </a:r>
            <a:r>
              <a:rPr lang="de-DE" sz="1100" dirty="0" err="1">
                <a:solidFill>
                  <a:prstClr val="black"/>
                </a:solidFill>
              </a:rPr>
              <a:t>Ehlich</a:t>
            </a:r>
            <a:r>
              <a:rPr lang="de-DE" sz="1100" dirty="0">
                <a:solidFill>
                  <a:prstClr val="black"/>
                </a:solidFill>
              </a:rPr>
              <a:t> (2005): 150 ff.;  </a:t>
            </a:r>
            <a:r>
              <a:rPr lang="de-DE" sz="1100" dirty="0" err="1">
                <a:solidFill>
                  <a:prstClr val="black"/>
                </a:solidFill>
              </a:rPr>
              <a:t>Ehlich</a:t>
            </a:r>
            <a:r>
              <a:rPr lang="de-DE" sz="1100" dirty="0">
                <a:solidFill>
                  <a:prstClr val="black"/>
                </a:solidFill>
              </a:rPr>
              <a:t> (2005): 25</a:t>
            </a:r>
            <a:endParaRPr lang="en-US" sz="1100" dirty="0">
              <a:solidFill>
                <a:prstClr val="black"/>
              </a:solidFill>
            </a:endParaRPr>
          </a:p>
          <a:p>
            <a:pPr marL="0" indent="0" eaLnBrk="1" fontAlgn="auto" hangingPunct="1">
              <a:spcAft>
                <a:spcPts val="0"/>
              </a:spcAft>
              <a:buFont typeface="Arial" panose="020B0604020202020204" pitchFamily="34" charset="0"/>
              <a:buNone/>
              <a:defRPr/>
            </a:pPr>
            <a:endParaRPr lang="de-DE" sz="1600" b="1" dirty="0">
              <a:solidFill>
                <a:prstClr val="black"/>
              </a:solidFill>
            </a:endParaRPr>
          </a:p>
          <a:p>
            <a:pPr marL="0" indent="0">
              <a:buFont typeface="Arial" panose="020B0604020202020204" pitchFamily="34" charset="0"/>
              <a:buNone/>
              <a:defRPr/>
            </a:pP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863600"/>
          </a:xfrm>
        </p:spPr>
        <p:txBody>
          <a:bodyPr/>
          <a:lstStyle/>
          <a:p>
            <a:pPr algn="l">
              <a:defRPr/>
            </a:pPr>
            <a:r>
              <a:rPr lang="de-DE" sz="2800" b="1" dirty="0" smtClean="0">
                <a:solidFill>
                  <a:srgbClr val="0000FF"/>
                </a:solidFill>
                <a:latin typeface="+mn-lt"/>
                <a:ea typeface="ＭＳ Ｐゴシック" pitchFamily="34" charset="-128"/>
                <a:cs typeface="Arial" charset="0"/>
              </a:rPr>
              <a:t>  4c) </a:t>
            </a:r>
            <a:r>
              <a:rPr lang="en-US" sz="2800" b="1" dirty="0" err="1">
                <a:solidFill>
                  <a:srgbClr val="0000FF"/>
                </a:solidFill>
                <a:ea typeface="ＭＳ Ｐゴシック" pitchFamily="34" charset="-128"/>
                <a:cs typeface="Arial" charset="0"/>
              </a:rPr>
              <a:t>Leitfragen</a:t>
            </a:r>
            <a:r>
              <a:rPr lang="en-US" sz="2800" b="1" dirty="0">
                <a:solidFill>
                  <a:srgbClr val="0000FF"/>
                </a:solidFill>
                <a:ea typeface="ＭＳ Ｐゴシック" pitchFamily="34" charset="-128"/>
                <a:cs typeface="Arial" charset="0"/>
              </a:rPr>
              <a:t> </a:t>
            </a:r>
            <a:r>
              <a:rPr lang="en-US" sz="2800" b="1" dirty="0" err="1">
                <a:solidFill>
                  <a:srgbClr val="0000FF"/>
                </a:solidFill>
                <a:ea typeface="ＭＳ Ｐゴシック" pitchFamily="34" charset="-128"/>
                <a:cs typeface="Arial" charset="0"/>
              </a:rPr>
              <a:t>zur</a:t>
            </a:r>
            <a:r>
              <a:rPr lang="en-US" sz="2800" b="1" dirty="0">
                <a:solidFill>
                  <a:srgbClr val="0000FF"/>
                </a:solidFill>
                <a:ea typeface="ＭＳ Ｐゴシック" pitchFamily="34" charset="-128"/>
                <a:cs typeface="Arial" charset="0"/>
              </a:rPr>
              <a:t> </a:t>
            </a:r>
            <a:r>
              <a:rPr lang="en-US" sz="2800" b="1" dirty="0" err="1">
                <a:solidFill>
                  <a:srgbClr val="0000FF"/>
                </a:solidFill>
                <a:ea typeface="ＭＳ Ｐゴシック" pitchFamily="34" charset="-128"/>
                <a:cs typeface="Arial" charset="0"/>
              </a:rPr>
              <a:t>Sprachstandserhebung</a:t>
            </a:r>
            <a:endParaRPr lang="en-US" sz="2800" b="1" dirty="0">
              <a:solidFill>
                <a:srgbClr val="0000FF"/>
              </a:solidFill>
              <a:latin typeface="+mn-lt"/>
              <a:ea typeface="ＭＳ Ｐゴシック" pitchFamily="34" charset="-128"/>
              <a:cs typeface="Arial" charset="0"/>
            </a:endParaRPr>
          </a:p>
        </p:txBody>
      </p:sp>
      <p:sp>
        <p:nvSpPr>
          <p:cNvPr id="41991" name="Content Placeholder 2"/>
          <p:cNvSpPr txBox="1">
            <a:spLocks/>
          </p:cNvSpPr>
          <p:nvPr/>
        </p:nvSpPr>
        <p:spPr bwMode="auto">
          <a:xfrm>
            <a:off x="457200" y="4292600"/>
            <a:ext cx="82296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a:buNone/>
            </a:pPr>
            <a:r>
              <a:rPr lang="de-DE" b="1" dirty="0"/>
              <a:t>Mit welchem Ziel erheben </a:t>
            </a:r>
            <a:r>
              <a:rPr lang="de-DE" b="1"/>
              <a:t>Sie </a:t>
            </a:r>
            <a:endParaRPr lang="de-DE" b="1" smtClean="0"/>
          </a:p>
          <a:p>
            <a:pPr marL="0" indent="0" algn="ctr">
              <a:buNone/>
            </a:pPr>
            <a:r>
              <a:rPr lang="de-DE" b="1" smtClean="0"/>
              <a:t>den </a:t>
            </a:r>
            <a:r>
              <a:rPr lang="de-DE" b="1" dirty="0"/>
              <a:t>Sprachstand Ihrer </a:t>
            </a:r>
            <a:r>
              <a:rPr lang="de-DE" b="1" dirty="0" err="1"/>
              <a:t>SchülerInnen</a:t>
            </a:r>
            <a:r>
              <a:rPr lang="de-DE" b="1" dirty="0"/>
              <a:t>?</a:t>
            </a:r>
            <a:endParaRPr lang="en-US" b="1" dirty="0"/>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9852" y="1772816"/>
            <a:ext cx="2454219" cy="237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863600"/>
          </a:xfrm>
        </p:spPr>
        <p:txBody>
          <a:bodyPr/>
          <a:lstStyle/>
          <a:p>
            <a:pPr algn="l">
              <a:defRPr/>
            </a:pPr>
            <a:r>
              <a:rPr lang="de-DE" sz="2800" b="1" dirty="0" smtClean="0">
                <a:solidFill>
                  <a:srgbClr val="0000FF"/>
                </a:solidFill>
                <a:latin typeface="+mn-lt"/>
                <a:ea typeface="ＭＳ Ｐゴシック" pitchFamily="34" charset="-128"/>
                <a:cs typeface="Arial" charset="0"/>
              </a:rPr>
              <a:t>  4c) Leitfrage: </a:t>
            </a:r>
            <a:r>
              <a:rPr lang="en-US" sz="2800" b="1" dirty="0" err="1" smtClean="0">
                <a:solidFill>
                  <a:srgbClr val="0000FF"/>
                </a:solidFill>
                <a:latin typeface="+mn-lt"/>
                <a:ea typeface="ＭＳ Ｐゴシック" pitchFamily="34" charset="-128"/>
                <a:cs typeface="Arial" charset="0"/>
              </a:rPr>
              <a:t>Ziele</a:t>
            </a:r>
            <a:r>
              <a:rPr lang="en-US" sz="2800" b="1" dirty="0" smtClean="0">
                <a:solidFill>
                  <a:srgbClr val="0000FF"/>
                </a:solidFill>
                <a:latin typeface="+mn-lt"/>
                <a:ea typeface="ＭＳ Ｐゴシック" pitchFamily="34" charset="-128"/>
                <a:cs typeface="Arial" charset="0"/>
              </a:rPr>
              <a:t> der </a:t>
            </a:r>
            <a:r>
              <a:rPr lang="en-US" sz="2800" b="1" dirty="0" err="1">
                <a:solidFill>
                  <a:srgbClr val="0000FF"/>
                </a:solidFill>
                <a:ea typeface="ＭＳ Ｐゴシック" pitchFamily="34" charset="-128"/>
                <a:cs typeface="Arial" charset="0"/>
              </a:rPr>
              <a:t>Sprachstandserhebung</a:t>
            </a:r>
            <a:endParaRPr lang="en-US" sz="2800" b="1" dirty="0">
              <a:solidFill>
                <a:srgbClr val="0000FF"/>
              </a:solidFill>
              <a:latin typeface="+mn-lt"/>
              <a:ea typeface="ＭＳ Ｐゴシック" pitchFamily="34" charset="-128"/>
              <a:cs typeface="Arial" charset="0"/>
            </a:endParaRPr>
          </a:p>
        </p:txBody>
      </p:sp>
      <p:sp>
        <p:nvSpPr>
          <p:cNvPr id="9" name="Text Placeholder 3"/>
          <p:cNvSpPr txBox="1">
            <a:spLocks/>
          </p:cNvSpPr>
          <p:nvPr/>
        </p:nvSpPr>
        <p:spPr bwMode="auto">
          <a:xfrm>
            <a:off x="395288" y="2205038"/>
            <a:ext cx="404018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de-DE" b="1" dirty="0" smtClean="0">
                <a:solidFill>
                  <a:schemeClr val="accent3">
                    <a:lumMod val="75000"/>
                  </a:schemeClr>
                </a:solidFill>
              </a:rPr>
              <a:t>Selektionsdiagnostik:</a:t>
            </a:r>
            <a:endParaRPr lang="de-DE" b="1" dirty="0">
              <a:solidFill>
                <a:schemeClr val="accent3">
                  <a:lumMod val="75000"/>
                </a:schemeClr>
              </a:solidFill>
            </a:endParaRPr>
          </a:p>
        </p:txBody>
      </p:sp>
      <p:sp>
        <p:nvSpPr>
          <p:cNvPr id="11" name="Content Placeholder 2"/>
          <p:cNvSpPr>
            <a:spLocks noGrp="1"/>
          </p:cNvSpPr>
          <p:nvPr>
            <p:ph sz="half" idx="4294967295"/>
          </p:nvPr>
        </p:nvSpPr>
        <p:spPr>
          <a:xfrm>
            <a:off x="395288" y="2781300"/>
            <a:ext cx="4040187" cy="2736850"/>
          </a:xfrm>
          <a:ln>
            <a:solidFill>
              <a:schemeClr val="tx1"/>
            </a:solidFill>
          </a:ln>
        </p:spPr>
        <p:txBody>
          <a:bodyPr rtlCol="0">
            <a:normAutofit/>
          </a:bodyPr>
          <a:lstStyle/>
          <a:p>
            <a:pPr lvl="0"/>
            <a:r>
              <a:rPr lang="de-DE" sz="2400" dirty="0"/>
              <a:t>meist </a:t>
            </a:r>
            <a:r>
              <a:rPr lang="de-DE" sz="2400"/>
              <a:t>bei </a:t>
            </a:r>
            <a:r>
              <a:rPr lang="de-DE" sz="2400" smtClean="0"/>
              <a:t>Übergängen zum Vergleich von Lernenden</a:t>
            </a:r>
            <a:endParaRPr lang="en-US" sz="2400" dirty="0"/>
          </a:p>
          <a:p>
            <a:pPr lvl="0"/>
            <a:r>
              <a:rPr lang="de-DE" sz="2400" dirty="0"/>
              <a:t>eher defizitorientiert</a:t>
            </a:r>
          </a:p>
          <a:p>
            <a:pPr lvl="0"/>
            <a:r>
              <a:rPr lang="de-DE" sz="2400" b="1" dirty="0"/>
              <a:t>Ziel: </a:t>
            </a:r>
            <a:r>
              <a:rPr lang="de-DE" sz="2400" dirty="0">
                <a:solidFill>
                  <a:prstClr val="black"/>
                </a:solidFill>
              </a:rPr>
              <a:t>institutionelle Entscheidungsfindung</a:t>
            </a:r>
            <a:endParaRPr lang="en-US" sz="2400" dirty="0">
              <a:solidFill>
                <a:prstClr val="black"/>
              </a:solidFill>
            </a:endParaRPr>
          </a:p>
        </p:txBody>
      </p:sp>
      <p:sp>
        <p:nvSpPr>
          <p:cNvPr id="12" name="Text Placeholder 4"/>
          <p:cNvSpPr txBox="1">
            <a:spLocks/>
          </p:cNvSpPr>
          <p:nvPr/>
        </p:nvSpPr>
        <p:spPr>
          <a:xfrm>
            <a:off x="4572000" y="2205038"/>
            <a:ext cx="4041775" cy="639762"/>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de-DE" b="1" dirty="0" smtClean="0">
                <a:solidFill>
                  <a:schemeClr val="accent3">
                    <a:lumMod val="75000"/>
                  </a:schemeClr>
                </a:solidFill>
              </a:rPr>
              <a:t>Förderdiagnostik</a:t>
            </a:r>
            <a:endParaRPr lang="de-DE" sz="2800" b="1" dirty="0">
              <a:solidFill>
                <a:schemeClr val="accent3">
                  <a:lumMod val="75000"/>
                </a:schemeClr>
              </a:solidFill>
            </a:endParaRPr>
          </a:p>
        </p:txBody>
      </p:sp>
      <p:sp>
        <p:nvSpPr>
          <p:cNvPr id="13" name="Content Placeholder 5"/>
          <p:cNvSpPr>
            <a:spLocks noGrp="1"/>
          </p:cNvSpPr>
          <p:nvPr>
            <p:ph sz="quarter" idx="4294967295"/>
          </p:nvPr>
        </p:nvSpPr>
        <p:spPr>
          <a:xfrm>
            <a:off x="4572000" y="2781300"/>
            <a:ext cx="4041775" cy="2736850"/>
          </a:xfrm>
          <a:ln>
            <a:solidFill>
              <a:schemeClr val="tx1"/>
            </a:solidFill>
          </a:ln>
        </p:spPr>
        <p:txBody>
          <a:bodyPr rtlCol="0">
            <a:normAutofit/>
          </a:bodyPr>
          <a:lstStyle/>
          <a:p>
            <a:pPr lvl="0"/>
            <a:r>
              <a:rPr lang="de-DE" sz="2400" dirty="0"/>
              <a:t>differenzierte Erfassung von Einzelprofilen</a:t>
            </a:r>
          </a:p>
          <a:p>
            <a:pPr lvl="0"/>
            <a:r>
              <a:rPr lang="de-DE" sz="2400" smtClean="0"/>
              <a:t>eher kompetenzorientiert</a:t>
            </a:r>
            <a:endParaRPr lang="de-DE" sz="2400" dirty="0"/>
          </a:p>
          <a:p>
            <a:r>
              <a:rPr lang="de-DE" sz="2400" b="1" dirty="0"/>
              <a:t>Ziel: </a:t>
            </a:r>
            <a:r>
              <a:rPr lang="de-DE" sz="2400" dirty="0"/>
              <a:t>Sprachentwicklungs-schwierigkeiten schnell erkennen</a:t>
            </a:r>
          </a:p>
        </p:txBody>
      </p:sp>
      <p:cxnSp>
        <p:nvCxnSpPr>
          <p:cNvPr id="14" name="Straight Arrow Connector 13"/>
          <p:cNvCxnSpPr/>
          <p:nvPr/>
        </p:nvCxnSpPr>
        <p:spPr>
          <a:xfrm flipH="1">
            <a:off x="2659063" y="1574800"/>
            <a:ext cx="338137" cy="5397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67375" y="1574800"/>
            <a:ext cx="360363" cy="5397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4" name="TextBox 6"/>
          <p:cNvSpPr txBox="1">
            <a:spLocks noChangeArrowheads="1"/>
          </p:cNvSpPr>
          <p:nvPr/>
        </p:nvSpPr>
        <p:spPr bwMode="auto">
          <a:xfrm>
            <a:off x="395288" y="5703888"/>
            <a:ext cx="7561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sz="1200" b="1" dirty="0" smtClean="0">
                <a:solidFill>
                  <a:srgbClr val="000000"/>
                </a:solidFill>
              </a:rPr>
              <a:t>Literatur:  </a:t>
            </a:r>
            <a:r>
              <a:rPr lang="de-DE" sz="1200" dirty="0" err="1">
                <a:solidFill>
                  <a:srgbClr val="000000"/>
                </a:solidFill>
              </a:rPr>
              <a:t>Ehlich</a:t>
            </a:r>
            <a:r>
              <a:rPr lang="de-DE" sz="1200" dirty="0">
                <a:solidFill>
                  <a:srgbClr val="000000"/>
                </a:solidFill>
              </a:rPr>
              <a:t> (2005</a:t>
            </a:r>
            <a:r>
              <a:rPr lang="de-DE" sz="1200">
                <a:solidFill>
                  <a:srgbClr val="000000"/>
                </a:solidFill>
              </a:rPr>
              <a:t>): </a:t>
            </a:r>
            <a:r>
              <a:rPr lang="de-DE" sz="1200" smtClean="0">
                <a:solidFill>
                  <a:srgbClr val="000000"/>
                </a:solidFill>
              </a:rPr>
              <a:t>98 &amp; </a:t>
            </a:r>
            <a:r>
              <a:rPr lang="de-DE" sz="1200" dirty="0" err="1">
                <a:solidFill>
                  <a:srgbClr val="000000"/>
                </a:solidFill>
              </a:rPr>
              <a:t>Gogolin</a:t>
            </a:r>
            <a:r>
              <a:rPr lang="de-DE" sz="1200" dirty="0">
                <a:solidFill>
                  <a:srgbClr val="000000"/>
                </a:solidFill>
              </a:rPr>
              <a:t>/Neumann/Roth (2005): 14</a:t>
            </a:r>
            <a:endParaRPr lang="en-US" sz="1200" dirty="0">
              <a:solidFill>
                <a:srgbClr val="000000"/>
              </a:solidFill>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863600"/>
          </a:xfrm>
        </p:spPr>
        <p:txBody>
          <a:bodyPr/>
          <a:lstStyle/>
          <a:p>
            <a:pPr algn="l">
              <a:defRPr/>
            </a:pPr>
            <a:r>
              <a:rPr lang="de-DE" sz="2800" b="1" dirty="0" smtClean="0">
                <a:solidFill>
                  <a:srgbClr val="0000FF"/>
                </a:solidFill>
                <a:latin typeface="+mn-lt"/>
                <a:ea typeface="ＭＳ Ｐゴシック" pitchFamily="34" charset="-128"/>
                <a:cs typeface="Arial" charset="0"/>
              </a:rPr>
              <a:t>  4c) </a:t>
            </a:r>
            <a:r>
              <a:rPr lang="en-US" sz="2800" b="1" dirty="0" err="1" smtClean="0">
                <a:solidFill>
                  <a:srgbClr val="0000FF"/>
                </a:solidFill>
                <a:latin typeface="+mn-lt"/>
                <a:ea typeface="ＭＳ Ｐゴシック" pitchFamily="34" charset="-128"/>
                <a:cs typeface="Arial" charset="0"/>
              </a:rPr>
              <a:t>Leitfragen</a:t>
            </a:r>
            <a:r>
              <a:rPr lang="en-US" sz="2800" b="1" dirty="0" smtClean="0">
                <a:solidFill>
                  <a:srgbClr val="0000FF"/>
                </a:solidFill>
                <a:latin typeface="+mn-lt"/>
                <a:ea typeface="ＭＳ Ｐゴシック" pitchFamily="34" charset="-128"/>
                <a:cs typeface="Arial" charset="0"/>
              </a:rPr>
              <a:t> </a:t>
            </a:r>
            <a:r>
              <a:rPr lang="en-US" sz="2800" b="1" dirty="0" err="1" smtClean="0">
                <a:solidFill>
                  <a:srgbClr val="0000FF"/>
                </a:solidFill>
                <a:latin typeface="+mn-lt"/>
                <a:ea typeface="ＭＳ Ｐゴシック" pitchFamily="34" charset="-128"/>
                <a:cs typeface="Arial" charset="0"/>
              </a:rPr>
              <a:t>zur</a:t>
            </a:r>
            <a:r>
              <a:rPr lang="en-US" sz="2800" b="1" dirty="0" smtClean="0">
                <a:solidFill>
                  <a:srgbClr val="0000FF"/>
                </a:solidFill>
                <a:latin typeface="+mn-lt"/>
                <a:ea typeface="ＭＳ Ｐゴシック" pitchFamily="34" charset="-128"/>
                <a:cs typeface="Arial" charset="0"/>
              </a:rPr>
              <a:t> </a:t>
            </a:r>
            <a:r>
              <a:rPr lang="en-US" sz="2800" b="1" dirty="0" err="1">
                <a:solidFill>
                  <a:srgbClr val="0000FF"/>
                </a:solidFill>
                <a:ea typeface="ＭＳ Ｐゴシック" pitchFamily="34" charset="-128"/>
                <a:cs typeface="Arial" charset="0"/>
              </a:rPr>
              <a:t>Sprachstandserhebung</a:t>
            </a:r>
            <a:endParaRPr lang="en-US" sz="2800" b="1" dirty="0">
              <a:solidFill>
                <a:srgbClr val="0000FF"/>
              </a:solidFill>
              <a:latin typeface="+mn-lt"/>
              <a:ea typeface="ＭＳ Ｐゴシック" pitchFamily="34" charset="-128"/>
              <a:cs typeface="Arial" charset="0"/>
            </a:endParaRPr>
          </a:p>
        </p:txBody>
      </p:sp>
      <p:sp>
        <p:nvSpPr>
          <p:cNvPr id="46086" name="Content Placeholder 2"/>
          <p:cNvSpPr txBox="1">
            <a:spLocks/>
          </p:cNvSpPr>
          <p:nvPr/>
        </p:nvSpPr>
        <p:spPr bwMode="auto">
          <a:xfrm>
            <a:off x="457200" y="4292600"/>
            <a:ext cx="82296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de-DE" b="1" dirty="0"/>
              <a:t>Was muss insbesondere bei mehrsprachigen </a:t>
            </a:r>
            <a:r>
              <a:rPr lang="de-DE" b="1" dirty="0" err="1"/>
              <a:t>SchülerInnen</a:t>
            </a:r>
            <a:r>
              <a:rPr lang="de-DE" b="1" dirty="0"/>
              <a:t> berücksichtigt werden?</a:t>
            </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9928" y="1772555"/>
            <a:ext cx="246414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863600"/>
          </a:xfrm>
        </p:spPr>
        <p:txBody>
          <a:bodyPr/>
          <a:lstStyle/>
          <a:p>
            <a:pPr algn="l">
              <a:defRPr/>
            </a:pPr>
            <a:r>
              <a:rPr lang="de-DE" sz="2800" b="1" dirty="0" smtClean="0">
                <a:solidFill>
                  <a:srgbClr val="0000FF"/>
                </a:solidFill>
                <a:latin typeface="+mn-lt"/>
                <a:ea typeface="ＭＳ Ｐゴシック" pitchFamily="34" charset="-128"/>
                <a:cs typeface="Arial" charset="0"/>
              </a:rPr>
              <a:t>  4c) Leitfrage: </a:t>
            </a:r>
            <a:r>
              <a:rPr lang="en-US" sz="2800" b="1" dirty="0" err="1" smtClean="0">
                <a:solidFill>
                  <a:srgbClr val="0000FF"/>
                </a:solidFill>
                <a:latin typeface="+mn-lt"/>
                <a:ea typeface="ＭＳ Ｐゴシック" pitchFamily="34" charset="-128"/>
                <a:cs typeface="Arial" charset="0"/>
              </a:rPr>
              <a:t>Zielgruppe</a:t>
            </a:r>
            <a:r>
              <a:rPr lang="en-US" sz="2800" b="1" dirty="0" smtClean="0">
                <a:solidFill>
                  <a:srgbClr val="0000FF"/>
                </a:solidFill>
                <a:latin typeface="+mn-lt"/>
                <a:ea typeface="ＭＳ Ｐゴシック" pitchFamily="34" charset="-128"/>
                <a:cs typeface="Arial" charset="0"/>
              </a:rPr>
              <a:t> </a:t>
            </a:r>
            <a:endParaRPr lang="en-US" sz="2800" b="1" dirty="0">
              <a:solidFill>
                <a:srgbClr val="0000FF"/>
              </a:solidFill>
              <a:latin typeface="+mn-lt"/>
              <a:ea typeface="ＭＳ Ｐゴシック" pitchFamily="34" charset="-128"/>
              <a:cs typeface="Arial" charset="0"/>
            </a:endParaRPr>
          </a:p>
        </p:txBody>
      </p:sp>
      <p:pic>
        <p:nvPicPr>
          <p:cNvPr id="48134"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875" y="1557338"/>
            <a:ext cx="545147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3"/>
          <p:cNvSpPr txBox="1">
            <a:spLocks noChangeArrowheads="1"/>
          </p:cNvSpPr>
          <p:nvPr/>
        </p:nvSpPr>
        <p:spPr bwMode="auto">
          <a:xfrm>
            <a:off x="250825" y="1736725"/>
            <a:ext cx="2233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de-DE" sz="1800" b="1">
                <a:solidFill>
                  <a:srgbClr val="000000"/>
                </a:solidFill>
              </a:rPr>
              <a:t>linguistic factors:</a:t>
            </a:r>
            <a:endParaRPr lang="en-US" sz="1800" b="1">
              <a:solidFill>
                <a:srgbClr val="000000"/>
              </a:solidFill>
            </a:endParaRPr>
          </a:p>
        </p:txBody>
      </p:sp>
      <p:sp>
        <p:nvSpPr>
          <p:cNvPr id="17" name="TextBox 16"/>
          <p:cNvSpPr txBox="1"/>
          <p:nvPr/>
        </p:nvSpPr>
        <p:spPr>
          <a:xfrm>
            <a:off x="5651500" y="1736725"/>
            <a:ext cx="3241675" cy="3527119"/>
          </a:xfrm>
          <a:prstGeom prst="rect">
            <a:avLst/>
          </a:prstGeom>
          <a:noFill/>
          <a:ln>
            <a:noFill/>
          </a:ln>
        </p:spPr>
        <p:txBody>
          <a:bodyPr>
            <a:spAutoFit/>
          </a:bodyPr>
          <a:lstStyle/>
          <a:p>
            <a:pPr lvl="0">
              <a:spcBef>
                <a:spcPct val="20000"/>
              </a:spcBef>
            </a:pPr>
            <a:r>
              <a:rPr lang="de-DE" b="1" dirty="0">
                <a:solidFill>
                  <a:prstClr val="black"/>
                </a:solidFill>
              </a:rPr>
              <a:t>außersprachliche Faktoren:</a:t>
            </a:r>
          </a:p>
          <a:p>
            <a:pPr marL="342900" lvl="0" indent="-342900">
              <a:spcBef>
                <a:spcPct val="20000"/>
              </a:spcBef>
              <a:buFont typeface="Arial" pitchFamily="34" charset="0"/>
              <a:buChar char="•"/>
            </a:pPr>
            <a:r>
              <a:rPr lang="de-DE" dirty="0">
                <a:solidFill>
                  <a:prstClr val="black"/>
                </a:solidFill>
              </a:rPr>
              <a:t>Alter </a:t>
            </a:r>
          </a:p>
          <a:p>
            <a:pPr marL="342900" lvl="0" indent="-342900">
              <a:spcBef>
                <a:spcPct val="20000"/>
              </a:spcBef>
              <a:buFont typeface="Arial" pitchFamily="34" charset="0"/>
              <a:buChar char="•"/>
            </a:pPr>
            <a:r>
              <a:rPr lang="de-DE" dirty="0">
                <a:solidFill>
                  <a:prstClr val="black"/>
                </a:solidFill>
              </a:rPr>
              <a:t>Kontaktdauer und – </a:t>
            </a:r>
            <a:r>
              <a:rPr lang="de-DE" dirty="0" err="1">
                <a:solidFill>
                  <a:prstClr val="black"/>
                </a:solidFill>
              </a:rPr>
              <a:t>intensität</a:t>
            </a:r>
            <a:endParaRPr lang="de-DE" dirty="0">
              <a:solidFill>
                <a:prstClr val="black"/>
              </a:solidFill>
            </a:endParaRPr>
          </a:p>
          <a:p>
            <a:pPr marL="342900" lvl="0" indent="-342900">
              <a:spcBef>
                <a:spcPct val="20000"/>
              </a:spcBef>
              <a:buFont typeface="Arial" pitchFamily="34" charset="0"/>
              <a:buChar char="•"/>
            </a:pPr>
            <a:r>
              <a:rPr lang="de-DE" dirty="0">
                <a:solidFill>
                  <a:prstClr val="black"/>
                </a:solidFill>
              </a:rPr>
              <a:t>Geschlecht </a:t>
            </a:r>
          </a:p>
          <a:p>
            <a:pPr marL="342900" lvl="0" indent="-342900">
              <a:spcBef>
                <a:spcPct val="20000"/>
              </a:spcBef>
              <a:buFont typeface="Arial" pitchFamily="34" charset="0"/>
              <a:buChar char="•"/>
            </a:pPr>
            <a:r>
              <a:rPr lang="de-DE" dirty="0">
                <a:solidFill>
                  <a:prstClr val="black"/>
                </a:solidFill>
              </a:rPr>
              <a:t>Bildung </a:t>
            </a:r>
          </a:p>
          <a:p>
            <a:pPr marL="342900" lvl="0" indent="-342900">
              <a:spcBef>
                <a:spcPct val="20000"/>
              </a:spcBef>
              <a:buFont typeface="Arial" pitchFamily="34" charset="0"/>
              <a:buChar char="•"/>
            </a:pPr>
            <a:r>
              <a:rPr lang="de-DE" dirty="0">
                <a:solidFill>
                  <a:prstClr val="black"/>
                </a:solidFill>
              </a:rPr>
              <a:t>sozioökonomischer Status </a:t>
            </a:r>
          </a:p>
          <a:p>
            <a:pPr marL="342900" lvl="0" indent="-342900">
              <a:spcBef>
                <a:spcPct val="20000"/>
              </a:spcBef>
              <a:buFont typeface="Arial" pitchFamily="34" charset="0"/>
              <a:buChar char="•"/>
            </a:pPr>
            <a:r>
              <a:rPr lang="de-DE" dirty="0">
                <a:solidFill>
                  <a:prstClr val="black"/>
                </a:solidFill>
              </a:rPr>
              <a:t>Gelegenheit für einen natürlichen L2-Erwerb </a:t>
            </a:r>
          </a:p>
          <a:p>
            <a:pPr marL="342900" lvl="0" indent="-342900">
              <a:spcBef>
                <a:spcPct val="20000"/>
              </a:spcBef>
              <a:buFont typeface="Arial" pitchFamily="34" charset="0"/>
              <a:buChar char="•"/>
            </a:pPr>
            <a:r>
              <a:rPr lang="de-DE" dirty="0">
                <a:solidFill>
                  <a:prstClr val="black"/>
                </a:solidFill>
              </a:rPr>
              <a:t>biographischer Hintergrund</a:t>
            </a:r>
          </a:p>
        </p:txBody>
      </p:sp>
      <p:pic>
        <p:nvPicPr>
          <p:cNvPr id="10"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81224" y="1493929"/>
            <a:ext cx="4982864" cy="450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1520" y="1736217"/>
            <a:ext cx="2232248" cy="369332"/>
          </a:xfrm>
          <a:prstGeom prst="rect">
            <a:avLst/>
          </a:prstGeom>
          <a:noFill/>
        </p:spPr>
        <p:txBody>
          <a:bodyPr wrap="square" rtlCol="0">
            <a:spAutoFit/>
          </a:bodyPr>
          <a:lstStyle/>
          <a:p>
            <a:r>
              <a:rPr lang="de-DE" b="1" dirty="0"/>
              <a:t>s</a:t>
            </a:r>
            <a:r>
              <a:rPr lang="de-DE" b="1" dirty="0" smtClean="0"/>
              <a:t>prachliche Faktoren:</a:t>
            </a:r>
            <a:endParaRPr lang="en-US" b="1" dirty="0"/>
          </a:p>
        </p:txBody>
      </p:sp>
      <p:sp>
        <p:nvSpPr>
          <p:cNvPr id="12" name="TextBox 11"/>
          <p:cNvSpPr txBox="1"/>
          <p:nvPr/>
        </p:nvSpPr>
        <p:spPr>
          <a:xfrm>
            <a:off x="250825" y="5862464"/>
            <a:ext cx="7304273" cy="230832"/>
          </a:xfrm>
          <a:prstGeom prst="rect">
            <a:avLst/>
          </a:prstGeom>
          <a:noFill/>
        </p:spPr>
        <p:txBody>
          <a:bodyPr wrap="square" rtlCol="0">
            <a:spAutoFit/>
          </a:bodyPr>
          <a:lstStyle/>
          <a:p>
            <a:pPr lvl="0"/>
            <a:r>
              <a:rPr lang="de-DE" sz="900" b="1" dirty="0">
                <a:solidFill>
                  <a:prstClr val="black"/>
                </a:solidFill>
              </a:rPr>
              <a:t>Literatur</a:t>
            </a:r>
            <a:r>
              <a:rPr lang="de-DE" sz="900" dirty="0">
                <a:solidFill>
                  <a:prstClr val="black"/>
                </a:solidFill>
              </a:rPr>
              <a:t>: </a:t>
            </a:r>
            <a:r>
              <a:rPr lang="de-DE" sz="900" dirty="0" err="1" smtClean="0">
                <a:solidFill>
                  <a:prstClr val="black"/>
                </a:solidFill>
              </a:rPr>
              <a:t>Ehlich</a:t>
            </a:r>
            <a:r>
              <a:rPr lang="de-DE" sz="900" dirty="0" smtClean="0">
                <a:solidFill>
                  <a:prstClr val="black"/>
                </a:solidFill>
              </a:rPr>
              <a:t> </a:t>
            </a:r>
            <a:r>
              <a:rPr lang="de-DE" sz="900" dirty="0">
                <a:solidFill>
                  <a:prstClr val="black"/>
                </a:solidFill>
              </a:rPr>
              <a:t>(2005): 131 </a:t>
            </a:r>
            <a:r>
              <a:rPr lang="de-DE" sz="900">
                <a:solidFill>
                  <a:prstClr val="black"/>
                </a:solidFill>
              </a:rPr>
              <a:t>ff</a:t>
            </a:r>
            <a:r>
              <a:rPr lang="de-DE" sz="900" smtClean="0">
                <a:solidFill>
                  <a:prstClr val="black"/>
                </a:solidFill>
              </a:rPr>
              <a:t>., </a:t>
            </a:r>
            <a:r>
              <a:rPr lang="de-DE" sz="900" dirty="0">
                <a:solidFill>
                  <a:prstClr val="black"/>
                </a:solidFill>
              </a:rPr>
              <a:t>143 ff.; </a:t>
            </a:r>
            <a:r>
              <a:rPr lang="de-DE" sz="900" dirty="0" err="1">
                <a:solidFill>
                  <a:prstClr val="black"/>
                </a:solidFill>
              </a:rPr>
              <a:t>Gogolin</a:t>
            </a:r>
            <a:r>
              <a:rPr lang="de-DE" sz="900" dirty="0">
                <a:solidFill>
                  <a:prstClr val="black"/>
                </a:solidFill>
              </a:rPr>
              <a:t>/ Roth/ Neumann (2005): 53, </a:t>
            </a:r>
            <a:r>
              <a:rPr lang="de-DE" sz="900" b="1" dirty="0">
                <a:solidFill>
                  <a:prstClr val="black"/>
                </a:solidFill>
              </a:rPr>
              <a:t>Grafik: </a:t>
            </a:r>
            <a:r>
              <a:rPr lang="de-DE" sz="900" dirty="0">
                <a:solidFill>
                  <a:prstClr val="black"/>
                </a:solidFill>
              </a:rPr>
              <a:t>Antje Aulbert</a:t>
            </a:r>
            <a:endParaRPr lang="en-US" sz="900" dirty="0">
              <a:solidFill>
                <a:prstClr val="black"/>
              </a:solidFill>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863600"/>
          </a:xfrm>
        </p:spPr>
        <p:txBody>
          <a:bodyPr/>
          <a:lstStyle/>
          <a:p>
            <a:pPr algn="l">
              <a:defRPr/>
            </a:pPr>
            <a:r>
              <a:rPr lang="de-DE" sz="2800" b="1" dirty="0" smtClean="0">
                <a:solidFill>
                  <a:srgbClr val="0000FF"/>
                </a:solidFill>
                <a:latin typeface="+mn-lt"/>
                <a:ea typeface="ＭＳ Ｐゴシック" pitchFamily="34" charset="-128"/>
                <a:cs typeface="Arial" charset="0"/>
              </a:rPr>
              <a:t>  4c) </a:t>
            </a:r>
            <a:r>
              <a:rPr lang="en-US" sz="2800" b="1" dirty="0" err="1">
                <a:solidFill>
                  <a:srgbClr val="0000FF"/>
                </a:solidFill>
                <a:ea typeface="ＭＳ Ｐゴシック" pitchFamily="34" charset="-128"/>
                <a:cs typeface="Arial" charset="0"/>
              </a:rPr>
              <a:t>Leitfragen</a:t>
            </a:r>
            <a:r>
              <a:rPr lang="en-US" sz="2800" b="1" dirty="0">
                <a:solidFill>
                  <a:srgbClr val="0000FF"/>
                </a:solidFill>
                <a:ea typeface="ＭＳ Ｐゴシック" pitchFamily="34" charset="-128"/>
                <a:cs typeface="Arial" charset="0"/>
              </a:rPr>
              <a:t> </a:t>
            </a:r>
            <a:r>
              <a:rPr lang="en-US" sz="2800" b="1" dirty="0" err="1">
                <a:solidFill>
                  <a:srgbClr val="0000FF"/>
                </a:solidFill>
                <a:ea typeface="ＭＳ Ｐゴシック" pitchFamily="34" charset="-128"/>
                <a:cs typeface="Arial" charset="0"/>
              </a:rPr>
              <a:t>zur</a:t>
            </a:r>
            <a:r>
              <a:rPr lang="en-US" sz="2800" b="1" dirty="0">
                <a:solidFill>
                  <a:srgbClr val="0000FF"/>
                </a:solidFill>
                <a:ea typeface="ＭＳ Ｐゴシック" pitchFamily="34" charset="-128"/>
                <a:cs typeface="Arial" charset="0"/>
              </a:rPr>
              <a:t> </a:t>
            </a:r>
            <a:r>
              <a:rPr lang="en-US" sz="2800" b="1" dirty="0" err="1">
                <a:solidFill>
                  <a:srgbClr val="0000FF"/>
                </a:solidFill>
                <a:ea typeface="ＭＳ Ｐゴシック" pitchFamily="34" charset="-128"/>
                <a:cs typeface="Arial" charset="0"/>
              </a:rPr>
              <a:t>Sprachstandserhebung</a:t>
            </a:r>
            <a:endParaRPr lang="en-US" sz="2800" b="1" dirty="0">
              <a:solidFill>
                <a:srgbClr val="0000FF"/>
              </a:solidFill>
              <a:latin typeface="+mn-lt"/>
              <a:ea typeface="ＭＳ Ｐゴシック" pitchFamily="34" charset="-128"/>
              <a:cs typeface="Arial" charset="0"/>
            </a:endParaRPr>
          </a:p>
        </p:txBody>
      </p:sp>
      <p:sp>
        <p:nvSpPr>
          <p:cNvPr id="50182" name="Content Placeholder 2"/>
          <p:cNvSpPr txBox="1">
            <a:spLocks/>
          </p:cNvSpPr>
          <p:nvPr/>
        </p:nvSpPr>
        <p:spPr bwMode="auto">
          <a:xfrm>
            <a:off x="89755" y="4365104"/>
            <a:ext cx="89644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a:buNone/>
            </a:pPr>
            <a:r>
              <a:rPr lang="de-DE" b="1" dirty="0"/>
              <a:t>Welche </a:t>
            </a:r>
            <a:r>
              <a:rPr lang="de-DE" b="1"/>
              <a:t>sprachlichen </a:t>
            </a:r>
            <a:r>
              <a:rPr lang="de-DE" b="1" smtClean="0"/>
              <a:t>Kompetenzen sollten </a:t>
            </a:r>
            <a:r>
              <a:rPr lang="de-DE" b="1" dirty="0"/>
              <a:t>bei </a:t>
            </a:r>
            <a:r>
              <a:rPr lang="de-DE" b="1"/>
              <a:t>einer </a:t>
            </a:r>
            <a:r>
              <a:rPr lang="de-DE" b="1" smtClean="0"/>
              <a:t>Sprachstandserhebung berücksichtigt </a:t>
            </a:r>
            <a:r>
              <a:rPr lang="de-DE" b="1"/>
              <a:t>werden</a:t>
            </a:r>
            <a:r>
              <a:rPr lang="de-DE" b="1" smtClean="0"/>
              <a:t>?</a:t>
            </a:r>
            <a:endParaRPr lang="en-US" b="1" dirty="0"/>
          </a:p>
        </p:txBody>
      </p:sp>
      <p:pic>
        <p:nvPicPr>
          <p:cNvPr id="2" name="Picture 1"/>
          <p:cNvPicPr>
            <a:picLocks noChangeAspect="1"/>
          </p:cNvPicPr>
          <p:nvPr/>
        </p:nvPicPr>
        <p:blipFill>
          <a:blip r:embed="rId5"/>
          <a:stretch>
            <a:fillRect/>
          </a:stretch>
        </p:blipFill>
        <p:spPr>
          <a:xfrm>
            <a:off x="3234272" y="1674999"/>
            <a:ext cx="2675454" cy="263808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863600"/>
          </a:xfrm>
        </p:spPr>
        <p:txBody>
          <a:bodyPr/>
          <a:lstStyle/>
          <a:p>
            <a:pPr algn="l">
              <a:defRPr/>
            </a:pPr>
            <a:r>
              <a:rPr lang="de-DE" sz="2800" b="1" smtClean="0">
                <a:solidFill>
                  <a:srgbClr val="0000FF"/>
                </a:solidFill>
                <a:latin typeface="+mn-lt"/>
                <a:ea typeface="ＭＳ Ｐゴシック" pitchFamily="34" charset="-128"/>
                <a:cs typeface="Arial" charset="0"/>
              </a:rPr>
              <a:t>  4c) </a:t>
            </a:r>
            <a:r>
              <a:rPr lang="en-US" sz="2800" b="1" smtClean="0">
                <a:solidFill>
                  <a:srgbClr val="0000FF"/>
                </a:solidFill>
                <a:ea typeface="ＭＳ Ｐゴシック" pitchFamily="34" charset="-128"/>
                <a:cs typeface="Arial" charset="0"/>
              </a:rPr>
              <a:t>Sprachliche Kompetenzen</a:t>
            </a:r>
            <a:endParaRPr lang="en-US" sz="2800" b="1" dirty="0">
              <a:solidFill>
                <a:srgbClr val="0000FF"/>
              </a:solidFill>
              <a:latin typeface="+mn-lt"/>
              <a:ea typeface="ＭＳ Ｐゴシック" pitchFamily="34" charset="-128"/>
              <a:cs typeface="Arial" charset="0"/>
            </a:endParaRPr>
          </a:p>
        </p:txBody>
      </p:sp>
      <p:sp>
        <p:nvSpPr>
          <p:cNvPr id="3" name="Rectangle 2"/>
          <p:cNvSpPr/>
          <p:nvPr/>
        </p:nvSpPr>
        <p:spPr>
          <a:xfrm>
            <a:off x="431540" y="1772816"/>
            <a:ext cx="8280920" cy="3739485"/>
          </a:xfrm>
          <a:prstGeom prst="rect">
            <a:avLst/>
          </a:prstGeom>
        </p:spPr>
        <p:txBody>
          <a:bodyPr wrap="square">
            <a:spAutoFit/>
          </a:bodyPr>
          <a:lstStyle/>
          <a:p>
            <a:r>
              <a:rPr lang="de-DE" sz="2100" smtClean="0"/>
              <a:t>„</a:t>
            </a:r>
            <a:r>
              <a:rPr lang="de-DE" sz="2100" b="1" smtClean="0"/>
              <a:t>Sprachverwendung</a:t>
            </a:r>
            <a:r>
              <a:rPr lang="de-DE" sz="2100" smtClean="0"/>
              <a:t> </a:t>
            </a:r>
            <a:r>
              <a:rPr lang="de-DE" sz="2100"/>
              <a:t>- und dies schließt auch das Lernen einer Sprache mit ein - umfasst die </a:t>
            </a:r>
            <a:r>
              <a:rPr lang="de-DE" sz="2100" b="1"/>
              <a:t>Handlungen von Menschen</a:t>
            </a:r>
            <a:r>
              <a:rPr lang="de-DE" sz="2100"/>
              <a:t>, die als Individuen und als gesellschaftlich Handelnde eine Vielzahl von Kompetenzen entwickeln, und zwar allgemeine, </a:t>
            </a:r>
            <a:r>
              <a:rPr lang="de-DE" sz="2100" smtClean="0"/>
              <a:t>besonders aber</a:t>
            </a:r>
            <a:r>
              <a:rPr lang="de-DE" sz="2100"/>
              <a:t> </a:t>
            </a:r>
            <a:r>
              <a:rPr lang="de-DE" sz="2100" b="1"/>
              <a:t>kommunikative Sprachkompetenzen</a:t>
            </a:r>
            <a:r>
              <a:rPr lang="de-DE" sz="2100"/>
              <a:t>. </a:t>
            </a:r>
            <a:endParaRPr lang="de-DE" sz="2100" smtClean="0"/>
          </a:p>
          <a:p>
            <a:endParaRPr lang="de-DE" sz="200" smtClean="0"/>
          </a:p>
          <a:p>
            <a:endParaRPr lang="de-DE" sz="200"/>
          </a:p>
          <a:p>
            <a:endParaRPr lang="de-DE" sz="200"/>
          </a:p>
          <a:p>
            <a:r>
              <a:rPr lang="de-DE" sz="2100" smtClean="0"/>
              <a:t>Sie </a:t>
            </a:r>
            <a:r>
              <a:rPr lang="de-DE" sz="2100"/>
              <a:t>greifen in verschiedenen Kontexten und unter verschiedenen Bedingungen und Beschränkungen auf diese Kompetenzen zurück, wenn sie sprachliche Aktivitäten ausführen, an denen </a:t>
            </a:r>
            <a:r>
              <a:rPr lang="de-DE" sz="2100" smtClean="0"/>
              <a:t>(</a:t>
            </a:r>
            <a:r>
              <a:rPr lang="de-DE" sz="2100"/>
              <a:t>wiederum) </a:t>
            </a:r>
            <a:r>
              <a:rPr lang="de-DE" sz="2100" b="1"/>
              <a:t>Sprachprozesse</a:t>
            </a:r>
            <a:r>
              <a:rPr lang="de-DE" sz="2100"/>
              <a:t> beteiligt sind, um </a:t>
            </a:r>
            <a:r>
              <a:rPr lang="de-DE" sz="2100" b="1"/>
              <a:t>Texte</a:t>
            </a:r>
            <a:r>
              <a:rPr lang="de-DE" sz="2100"/>
              <a:t> über bestimmte Themen aus verschiedenen Lebensbereichen (Domänen) zu </a:t>
            </a:r>
            <a:r>
              <a:rPr lang="de-DE" sz="2100" b="1"/>
              <a:t>produzieren</a:t>
            </a:r>
            <a:r>
              <a:rPr lang="de-DE" sz="2100"/>
              <a:t> und/oder zu </a:t>
            </a:r>
            <a:r>
              <a:rPr lang="de-DE" sz="2100" b="1"/>
              <a:t>rezipieren</a:t>
            </a:r>
            <a:r>
              <a:rPr lang="de-DE" sz="2100" smtClean="0"/>
              <a:t>.“ </a:t>
            </a:r>
            <a:r>
              <a:rPr lang="de-DE" sz="2100"/>
              <a:t>(</a:t>
            </a:r>
            <a:r>
              <a:rPr lang="de-DE" sz="2100" smtClean="0"/>
              <a:t>GeRS </a:t>
            </a:r>
            <a:r>
              <a:rPr lang="de-DE" sz="2100"/>
              <a:t>2001)</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extLst>
      <p:ext uri="{BB962C8B-B14F-4D97-AF65-F5344CB8AC3E}">
        <p14:creationId xmlns:p14="http://schemas.microsoft.com/office/powerpoint/2010/main" val="1111394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863600"/>
          </a:xfrm>
        </p:spPr>
        <p:txBody>
          <a:bodyPr/>
          <a:lstStyle/>
          <a:p>
            <a:pPr algn="l">
              <a:defRPr/>
            </a:pPr>
            <a:r>
              <a:rPr lang="de-DE" sz="2800" b="1" smtClean="0">
                <a:solidFill>
                  <a:srgbClr val="0000FF"/>
                </a:solidFill>
                <a:latin typeface="+mn-lt"/>
                <a:ea typeface="ＭＳ Ｐゴシック" pitchFamily="34" charset="-128"/>
                <a:cs typeface="Arial" charset="0"/>
              </a:rPr>
              <a:t>  4c) </a:t>
            </a:r>
            <a:r>
              <a:rPr lang="en-US" sz="2800" b="1" smtClean="0">
                <a:solidFill>
                  <a:srgbClr val="0000FF"/>
                </a:solidFill>
                <a:ea typeface="ＭＳ Ｐゴシック" pitchFamily="34" charset="-128"/>
                <a:cs typeface="Arial" charset="0"/>
              </a:rPr>
              <a:t>Sprachliche Kompetenzen</a:t>
            </a:r>
            <a:endParaRPr lang="en-US" sz="2800" b="1" dirty="0">
              <a:solidFill>
                <a:srgbClr val="0000FF"/>
              </a:solidFill>
              <a:latin typeface="+mn-lt"/>
              <a:ea typeface="ＭＳ Ｐゴシック" pitchFamily="34" charset="-128"/>
              <a:cs typeface="Arial" charset="0"/>
            </a:endParaRPr>
          </a:p>
        </p:txBody>
      </p:sp>
      <p:pic>
        <p:nvPicPr>
          <p:cNvPr id="4" name="Picture 3"/>
          <p:cNvPicPr>
            <a:picLocks noChangeAspect="1"/>
          </p:cNvPicPr>
          <p:nvPr/>
        </p:nvPicPr>
        <p:blipFill rotWithShape="1">
          <a:blip r:embed="rId5">
            <a:lum bright="-20000" contrast="40000"/>
          </a:blip>
          <a:srcRect b="19359"/>
          <a:stretch/>
        </p:blipFill>
        <p:spPr>
          <a:xfrm>
            <a:off x="2405821" y="1628775"/>
            <a:ext cx="6558667" cy="4016291"/>
          </a:xfrm>
          <a:prstGeom prst="rect">
            <a:avLst/>
          </a:prstGeom>
        </p:spPr>
      </p:pic>
      <p:sp>
        <p:nvSpPr>
          <p:cNvPr id="5" name="TextBox 4"/>
          <p:cNvSpPr txBox="1"/>
          <p:nvPr/>
        </p:nvSpPr>
        <p:spPr>
          <a:xfrm>
            <a:off x="7823796" y="5663383"/>
            <a:ext cx="1320204" cy="276999"/>
          </a:xfrm>
          <a:prstGeom prst="rect">
            <a:avLst/>
          </a:prstGeom>
          <a:noFill/>
        </p:spPr>
        <p:txBody>
          <a:bodyPr wrap="square" rtlCol="0">
            <a:spAutoFit/>
          </a:bodyPr>
          <a:lstStyle/>
          <a:p>
            <a:r>
              <a:rPr lang="de-DE" sz="1200" smtClean="0"/>
              <a:t>ALTE 2012: 13</a:t>
            </a:r>
            <a:endParaRPr lang="en-US" sz="1200"/>
          </a:p>
        </p:txBody>
      </p:sp>
      <p:sp>
        <p:nvSpPr>
          <p:cNvPr id="10" name="TextBox 9"/>
          <p:cNvSpPr txBox="1"/>
          <p:nvPr/>
        </p:nvSpPr>
        <p:spPr>
          <a:xfrm>
            <a:off x="377504" y="2049041"/>
            <a:ext cx="1320204" cy="261610"/>
          </a:xfrm>
          <a:prstGeom prst="rect">
            <a:avLst/>
          </a:prstGeom>
          <a:solidFill>
            <a:schemeClr val="bg1"/>
          </a:solidFill>
          <a:ln>
            <a:solidFill>
              <a:schemeClr val="bg1">
                <a:lumMod val="65000"/>
              </a:schemeClr>
            </a:solidFill>
          </a:ln>
        </p:spPr>
        <p:txBody>
          <a:bodyPr wrap="square" rtlCol="0">
            <a:spAutoFit/>
          </a:bodyPr>
          <a:lstStyle/>
          <a:p>
            <a:pPr algn="ctr"/>
            <a:r>
              <a:rPr lang="de-DE" sz="1100" smtClean="0">
                <a:solidFill>
                  <a:schemeClr val="bg1">
                    <a:lumMod val="50000"/>
                  </a:schemeClr>
                </a:solidFill>
              </a:rPr>
              <a:t>Wissen</a:t>
            </a:r>
            <a:endParaRPr lang="en-US" sz="1100">
              <a:solidFill>
                <a:schemeClr val="bg1">
                  <a:lumMod val="50000"/>
                </a:schemeClr>
              </a:solidFill>
            </a:endParaRPr>
          </a:p>
        </p:txBody>
      </p:sp>
      <p:sp>
        <p:nvSpPr>
          <p:cNvPr id="11" name="TextBox 10"/>
          <p:cNvSpPr txBox="1"/>
          <p:nvPr/>
        </p:nvSpPr>
        <p:spPr>
          <a:xfrm>
            <a:off x="107504" y="2472086"/>
            <a:ext cx="1590204" cy="430887"/>
          </a:xfrm>
          <a:prstGeom prst="rect">
            <a:avLst/>
          </a:prstGeom>
          <a:solidFill>
            <a:schemeClr val="bg1"/>
          </a:solidFill>
          <a:ln>
            <a:solidFill>
              <a:schemeClr val="bg1">
                <a:lumMod val="65000"/>
              </a:schemeClr>
            </a:solidFill>
          </a:ln>
        </p:spPr>
        <p:txBody>
          <a:bodyPr wrap="square" rtlCol="0">
            <a:spAutoFit/>
          </a:bodyPr>
          <a:lstStyle/>
          <a:p>
            <a:pPr algn="ctr"/>
            <a:r>
              <a:rPr lang="de-DE" sz="1100" smtClean="0">
                <a:solidFill>
                  <a:schemeClr val="bg1">
                    <a:lumMod val="50000"/>
                  </a:schemeClr>
                </a:solidFill>
              </a:rPr>
              <a:t>Fertigkeiten / prozedurales Wissen</a:t>
            </a:r>
            <a:endParaRPr lang="en-US" sz="1100">
              <a:solidFill>
                <a:schemeClr val="bg1">
                  <a:lumMod val="50000"/>
                </a:schemeClr>
              </a:solidFill>
            </a:endParaRPr>
          </a:p>
        </p:txBody>
      </p:sp>
      <p:sp>
        <p:nvSpPr>
          <p:cNvPr id="12" name="TextBox 11"/>
          <p:cNvSpPr txBox="1"/>
          <p:nvPr/>
        </p:nvSpPr>
        <p:spPr>
          <a:xfrm>
            <a:off x="364059" y="3070121"/>
            <a:ext cx="1320204" cy="430887"/>
          </a:xfrm>
          <a:prstGeom prst="rect">
            <a:avLst/>
          </a:prstGeom>
          <a:solidFill>
            <a:schemeClr val="bg1"/>
          </a:solidFill>
          <a:ln>
            <a:solidFill>
              <a:schemeClr val="bg1">
                <a:lumMod val="65000"/>
              </a:schemeClr>
            </a:solidFill>
          </a:ln>
        </p:spPr>
        <p:txBody>
          <a:bodyPr wrap="square" rtlCol="0">
            <a:spAutoFit/>
          </a:bodyPr>
          <a:lstStyle/>
          <a:p>
            <a:pPr algn="ctr"/>
            <a:r>
              <a:rPr lang="de-DE" sz="1100" smtClean="0">
                <a:solidFill>
                  <a:schemeClr val="bg1">
                    <a:lumMod val="50000"/>
                  </a:schemeClr>
                </a:solidFill>
              </a:rPr>
              <a:t>Existenzielle Kompetenz</a:t>
            </a:r>
            <a:endParaRPr lang="en-US" sz="1100">
              <a:solidFill>
                <a:schemeClr val="bg1">
                  <a:lumMod val="50000"/>
                </a:schemeClr>
              </a:solidFill>
            </a:endParaRPr>
          </a:p>
        </p:txBody>
      </p:sp>
      <p:cxnSp>
        <p:nvCxnSpPr>
          <p:cNvPr id="7" name="Straight Arrow Connector 6"/>
          <p:cNvCxnSpPr>
            <a:endCxn id="10" idx="3"/>
          </p:cNvCxnSpPr>
          <p:nvPr/>
        </p:nvCxnSpPr>
        <p:spPr>
          <a:xfrm flipH="1" flipV="1">
            <a:off x="1697708" y="2179846"/>
            <a:ext cx="738201" cy="507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697708" y="2736015"/>
            <a:ext cx="70811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2" idx="3"/>
          </p:cNvCxnSpPr>
          <p:nvPr/>
        </p:nvCxnSpPr>
        <p:spPr>
          <a:xfrm flipH="1">
            <a:off x="1684263" y="2795251"/>
            <a:ext cx="751646" cy="490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
        <p:nvSpPr>
          <p:cNvPr id="2" name="Rectangle 1"/>
          <p:cNvSpPr/>
          <p:nvPr/>
        </p:nvSpPr>
        <p:spPr>
          <a:xfrm>
            <a:off x="2555776" y="5157192"/>
            <a:ext cx="122413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043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Bil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235700"/>
            <a:ext cx="10874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308725"/>
            <a:ext cx="12239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0" y="765175"/>
            <a:ext cx="9144000" cy="863600"/>
          </a:xfrm>
        </p:spPr>
        <p:txBody>
          <a:bodyPr/>
          <a:lstStyle/>
          <a:p>
            <a:pPr algn="l">
              <a:defRPr/>
            </a:pPr>
            <a:r>
              <a:rPr lang="de-DE" sz="2800" b="1" dirty="0" smtClean="0">
                <a:solidFill>
                  <a:srgbClr val="0000FF"/>
                </a:solidFill>
                <a:latin typeface="+mn-lt"/>
                <a:ea typeface="ＭＳ Ｐゴシック" pitchFamily="34" charset="-128"/>
                <a:cs typeface="Arial" charset="0"/>
              </a:rPr>
              <a:t>  4c) </a:t>
            </a:r>
            <a:r>
              <a:rPr lang="en-US" sz="2800" b="1" dirty="0" err="1" smtClean="0">
                <a:solidFill>
                  <a:srgbClr val="0000FF"/>
                </a:solidFill>
                <a:ea typeface="ＭＳ Ｐゴシック" pitchFamily="34" charset="-128"/>
                <a:cs typeface="Arial" charset="0"/>
              </a:rPr>
              <a:t>Sprachliche</a:t>
            </a:r>
            <a:r>
              <a:rPr lang="en-US" sz="2800" b="1" dirty="0" smtClean="0">
                <a:solidFill>
                  <a:srgbClr val="0000FF"/>
                </a:solidFill>
                <a:ea typeface="ＭＳ Ｐゴシック" pitchFamily="34" charset="-128"/>
                <a:cs typeface="Arial" charset="0"/>
              </a:rPr>
              <a:t> </a:t>
            </a:r>
            <a:r>
              <a:rPr lang="en-US" sz="2800" b="1" dirty="0" err="1" smtClean="0">
                <a:solidFill>
                  <a:srgbClr val="0000FF"/>
                </a:solidFill>
                <a:ea typeface="ＭＳ Ｐゴシック" pitchFamily="34" charset="-128"/>
                <a:cs typeface="Arial" charset="0"/>
              </a:rPr>
              <a:t>Kompetenzen</a:t>
            </a:r>
            <a:endParaRPr lang="en-US" sz="2800" b="1" dirty="0">
              <a:solidFill>
                <a:srgbClr val="0000FF"/>
              </a:solidFill>
              <a:latin typeface="+mn-lt"/>
              <a:ea typeface="ＭＳ Ｐゴシック" pitchFamily="34" charset="-128"/>
              <a:cs typeface="Arial" charset="0"/>
            </a:endParaRPr>
          </a:p>
        </p:txBody>
      </p:sp>
      <p:sp>
        <p:nvSpPr>
          <p:cNvPr id="3" name="Rectangle 2"/>
          <p:cNvSpPr/>
          <p:nvPr/>
        </p:nvSpPr>
        <p:spPr>
          <a:xfrm>
            <a:off x="431540" y="1772816"/>
            <a:ext cx="8280920" cy="3947234"/>
          </a:xfrm>
          <a:prstGeom prst="rect">
            <a:avLst/>
          </a:prstGeom>
        </p:spPr>
        <p:txBody>
          <a:bodyPr wrap="square">
            <a:spAutoFit/>
          </a:bodyPr>
          <a:lstStyle/>
          <a:p>
            <a:pPr lvl="0"/>
            <a:r>
              <a:rPr lang="de-DE" sz="2400" b="1" dirty="0" smtClean="0"/>
              <a:t>Sprache</a:t>
            </a:r>
            <a:r>
              <a:rPr lang="de-DE" sz="2400" dirty="0" smtClean="0"/>
              <a:t> </a:t>
            </a:r>
            <a:r>
              <a:rPr lang="de-DE" sz="2400" dirty="0"/>
              <a:t>= umfassende Ressource der Kommunikation, die nicht nur aus Lexik und Grammatik besteht</a:t>
            </a:r>
          </a:p>
          <a:p>
            <a:pPr lvl="0"/>
            <a:endParaRPr lang="de-DE" sz="2400" b="1" dirty="0" smtClean="0"/>
          </a:p>
          <a:p>
            <a:pPr lvl="0"/>
            <a:r>
              <a:rPr lang="de-DE" sz="2400" b="1" dirty="0" smtClean="0"/>
              <a:t>Ehlich</a:t>
            </a:r>
            <a:r>
              <a:rPr lang="de-DE" sz="2400" b="1" dirty="0"/>
              <a:t>: </a:t>
            </a:r>
            <a:r>
              <a:rPr lang="de-DE" sz="2400" dirty="0"/>
              <a:t>sieben sprachliche </a:t>
            </a:r>
            <a:r>
              <a:rPr lang="de-DE" sz="2400" i="1" dirty="0"/>
              <a:t>Basisqualifikationen</a:t>
            </a:r>
            <a:r>
              <a:rPr lang="de-DE" sz="2400" dirty="0"/>
              <a:t>, die vom Kind im Laufe der Zeit angeeignet werden</a:t>
            </a:r>
          </a:p>
          <a:p>
            <a:pPr lvl="0"/>
            <a:r>
              <a:rPr lang="de-DE" sz="2400" dirty="0" smtClean="0">
                <a:sym typeface="Wingdings" panose="05000000000000000000" pitchFamily="2" charset="2"/>
              </a:rPr>
              <a:t> </a:t>
            </a:r>
            <a:r>
              <a:rPr lang="de-DE" sz="2400" dirty="0" smtClean="0"/>
              <a:t>ermöglichen </a:t>
            </a:r>
            <a:r>
              <a:rPr lang="de-DE" sz="2400" dirty="0"/>
              <a:t>einen differenzierten Blick auf Sprache</a:t>
            </a:r>
          </a:p>
          <a:p>
            <a:pPr lvl="0"/>
            <a:endParaRPr lang="de-DE" sz="2400" dirty="0" smtClean="0"/>
          </a:p>
          <a:p>
            <a:pPr lvl="0"/>
            <a:endParaRPr lang="de-DE" sz="2400" dirty="0"/>
          </a:p>
          <a:p>
            <a:pPr lvl="0"/>
            <a:endParaRPr lang="de-DE" sz="2400" dirty="0"/>
          </a:p>
          <a:p>
            <a:pPr lvl="0"/>
            <a:endParaRPr lang="de-DE" sz="2400" dirty="0"/>
          </a:p>
          <a:p>
            <a:pPr marL="0" indent="0">
              <a:buNone/>
            </a:pPr>
            <a:r>
              <a:rPr lang="de-DE" sz="1050" b="1" dirty="0"/>
              <a:t>Literatur: </a:t>
            </a:r>
            <a:r>
              <a:rPr lang="de-DE" sz="1050" dirty="0"/>
              <a:t>Lengyel/ Reich/ Roth/ Döll (2009): 19</a:t>
            </a:r>
            <a:endParaRPr lang="de-DE" sz="1050" b="1"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6456" y="6141959"/>
            <a:ext cx="720080" cy="658969"/>
          </a:xfrm>
          <a:prstGeom prst="rect">
            <a:avLst/>
          </a:prstGeom>
        </p:spPr>
      </p:pic>
    </p:spTree>
    <p:extLst>
      <p:ext uri="{BB962C8B-B14F-4D97-AF65-F5344CB8AC3E}">
        <p14:creationId xmlns:p14="http://schemas.microsoft.com/office/powerpoint/2010/main" val="2628016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1163</Words>
  <Application>Microsoft Office PowerPoint</Application>
  <PresentationFormat>Bildschirmpräsentation (4:3)</PresentationFormat>
  <Paragraphs>164</Paragraphs>
  <Slides>17</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ＭＳ Ｐゴシック</vt:lpstr>
      <vt:lpstr>Arial</vt:lpstr>
      <vt:lpstr>Calibri</vt:lpstr>
      <vt:lpstr>Times New Roman</vt:lpstr>
      <vt:lpstr>Trebuchet MS</vt:lpstr>
      <vt:lpstr>Wingdings</vt:lpstr>
      <vt:lpstr>Office Theme</vt:lpstr>
      <vt:lpstr>  4c) Leitfragen zur Sprachstandserhebung</vt:lpstr>
      <vt:lpstr>  4c) Leitfragen zur Sprachstandserhebung</vt:lpstr>
      <vt:lpstr>  4c) Leitfrage: Ziele der Sprachstandserhebung</vt:lpstr>
      <vt:lpstr>  4c) Leitfragen zur Sprachstandserhebung</vt:lpstr>
      <vt:lpstr>  4c) Leitfrage: Zielgruppe </vt:lpstr>
      <vt:lpstr>  4c) Leitfragen zur Sprachstandserhebung</vt:lpstr>
      <vt:lpstr>  4c) Sprachliche Kompetenzen</vt:lpstr>
      <vt:lpstr>  4c) Sprachliche Kompetenzen</vt:lpstr>
      <vt:lpstr>  4c) Sprachliche Kompetenzen</vt:lpstr>
      <vt:lpstr>Sprachliche Basisqualifikationen</vt:lpstr>
      <vt:lpstr>  4c) Leitfragen zur Sprachstandserhebung</vt:lpstr>
      <vt:lpstr> 4c) Sprachliche Anforderungen in der Schule</vt:lpstr>
      <vt:lpstr>  4c) Sprachliche Anforderungen in der Schule</vt:lpstr>
      <vt:lpstr>  4c) Leitfragen zur Sprachstandserhebung</vt:lpstr>
      <vt:lpstr>PowerPoint-Präsentation</vt:lpstr>
      <vt:lpstr>  4c) Die Auswahl der Verfahren zur Erhebung          des Sprachstandes ist abhängig von:</vt:lpstr>
      <vt:lpstr>   4d) Zwischenfazit</vt:lpstr>
    </vt:vector>
  </TitlesOfParts>
  <Company>ECML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Abel;Dana Engel</dc:creator>
  <cp:lastModifiedBy>AAbel</cp:lastModifiedBy>
  <cp:revision>401</cp:revision>
  <cp:lastPrinted>2015-03-18T16:07:15Z</cp:lastPrinted>
  <dcterms:created xsi:type="dcterms:W3CDTF">2011-11-11T11:03:57Z</dcterms:created>
  <dcterms:modified xsi:type="dcterms:W3CDTF">2015-06-25T14:52:06Z</dcterms:modified>
</cp:coreProperties>
</file>